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2188825" cy="6858000"/>
  <p:notesSz cx="6858000" cy="12188825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07" d="100"/>
          <a:sy n="107" d="100"/>
        </p:scale>
        <p:origin x="6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742227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t>Open warmly. One line: CEA helps NGOs, foundations and CBOs across East Africa become funder-ready, find the right funders, and win the grants that move their missions. Set the tone: this is about funding outcomes, not activities. Hold here briefly, then move on.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t>Be honest about sequencing. Phase 1 at launch delivers everything members need to get funder-ready: intelligence, capacity building, the assessment, the accreditation pathway, add-ons. Phase 2, about six months in, adds the connective tissue — peer forums, funder events, introductions and consortium assembly. This manages expectations and shows a credible build plan.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t>Make it inclusive but specific. CEA serves grassroots CBOs through to established NGOs and foundations. Invite each audience type to see themselves: newer organisations building credibility, established ones chasing larger institutional grants and consortia. The equity pricing means all four groups can join.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t>Close on the promise and the tagline — supporting communities to live independently. Keep it brief and confident. Hand off to questions or to your call-to-action (registration details intentionally not on this slide — share them verbally or in a follow-up). Thank the audience.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t>Frame the core problem: the barrier to funding is rarely the mission, it's the gap between what an organisation does and what a funder needs to SEE. Walk the four gaps on the right as things the audience will recognise in their own work. Land on the bottom line: CEA exists to close that gap.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t>Establish credibility. State who CEA is and the belief that drives it. IMPORTANT: fill in the orange placeholders before presenting — legal status, year, leadership, board, partners, track record. An NGO being asked for a fee will want to know who you are; don't skip this. If pre-launch with no track record, say so honestly rather than overclaiming.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t>This is the emotional centre. Say the promise slowly: become funder-ready, find the right funders, win the grants that move your mission. Then explain that everything else — training, tools, intelligence, networking — is just the engine. Reiterate: success is measured by readiness gained and funding won.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t>Walk the four pillars left to right. Emphasise that the first three are things members can't easily assemble alone, and the fourth — accreditation — turns soft capacity into something funders recognise. Note clearly that networking and funder introductions launch in Phase 2, about six months in, so nobody expects them on day one.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t>Anchor on Member as the recommended starting point — most organisations belong here. Associate is the free on-ramp to bring people into the community. Premier is full, done-with-you support for those who want it or have the budget. Stress that add-ons (next slide) let a Member tailor their support without jumping to Premier.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t>Explain the modular logic: a Member can bolt on exactly what they need. Sector-tailored alerts for sharper grant intelligence; guided pathways for hands-on accreditation support; quarterly advisory hours for expert time. All three are included automatically in Premier. Mention the bundle saves versus buying separately.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t>Lead with the equity principle: the fee within each tier scales to the organisation's budget band, so ability to pay never blocks a worthy organisation. Walk the table briefly. Note the add-on prices on the right. Be transparent that these figures are indicative and being finalised — don't present them as locked if they aren't yet.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t>Tell it as a story of progress: apply and get matched, establish a baseline and roadmap, access the tools and learning, work toward accreditation, then (Phase 2) plug into networking and funder introductions, and re-assess each year to show growth. The annual re-assessment is the proof of value — members can see their readiness rise.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15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9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A27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/home/claude/assets/logo_mark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97196" y="1371600"/>
            <a:ext cx="2194560" cy="746307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0" y="2331720"/>
            <a:ext cx="12188952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400" b="1" kern="0" spc="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CATALYST EAST AFRICA</a:t>
            </a:r>
            <a:endParaRPr lang="en-US" sz="2400" dirty="0"/>
          </a:p>
        </p:txBody>
      </p:sp>
      <p:sp>
        <p:nvSpPr>
          <p:cNvPr id="4" name="Text 1"/>
          <p:cNvSpPr/>
          <p:nvPr/>
        </p:nvSpPr>
        <p:spPr>
          <a:xfrm>
            <a:off x="0" y="2788920"/>
            <a:ext cx="12188952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i="1" dirty="0">
                <a:solidFill>
                  <a:srgbClr val="B8A06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“supporting communities to live independently”</a:t>
            </a:r>
            <a:endParaRPr lang="en-US" sz="1400" dirty="0"/>
          </a:p>
        </p:txBody>
      </p:sp>
      <p:sp>
        <p:nvSpPr>
          <p:cNvPr id="5" name="Text 2"/>
          <p:cNvSpPr/>
          <p:nvPr/>
        </p:nvSpPr>
        <p:spPr>
          <a:xfrm>
            <a:off x="0" y="3611880"/>
            <a:ext cx="12188952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4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Membership Programme</a:t>
            </a:r>
            <a:endParaRPr lang="en-US" sz="4400" dirty="0"/>
          </a:p>
        </p:txBody>
      </p:sp>
      <p:sp>
        <p:nvSpPr>
          <p:cNvPr id="6" name="Text 3"/>
          <p:cNvSpPr/>
          <p:nvPr/>
        </p:nvSpPr>
        <p:spPr>
          <a:xfrm>
            <a:off x="1828800" y="4526280"/>
            <a:ext cx="8531352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dirty="0">
                <a:solidFill>
                  <a:srgbClr val="D8DCE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Become funder-ready. Find the right funders. Win the grants that move your mission.</a:t>
            </a:r>
            <a:endParaRPr lang="en-US" sz="15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/home/claude/assets/logo_mark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0080" y="310896"/>
            <a:ext cx="1129316" cy="384048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640080" y="640080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00" b="1" dirty="0">
                <a:solidFill>
                  <a:srgbClr val="1A27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Catalyst East Africa</a:t>
            </a:r>
            <a:r>
              <a:rPr lang="en-US" sz="900" dirty="0">
                <a:solidFill>
                  <a:srgbClr val="B8A06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 —  Membership Programme</a:t>
            </a:r>
            <a:endParaRPr lang="en-US" sz="900" dirty="0"/>
          </a:p>
        </p:txBody>
      </p:sp>
      <p:sp>
        <p:nvSpPr>
          <p:cNvPr id="4" name="Text 1"/>
          <p:cNvSpPr/>
          <p:nvPr/>
        </p:nvSpPr>
        <p:spPr>
          <a:xfrm>
            <a:off x="11000232" y="6400800"/>
            <a:ext cx="548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B6B6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900" dirty="0"/>
          </a:p>
        </p:txBody>
      </p:sp>
      <p:sp>
        <p:nvSpPr>
          <p:cNvPr id="5" name="Text 2"/>
          <p:cNvSpPr/>
          <p:nvPr/>
        </p:nvSpPr>
        <p:spPr>
          <a:xfrm>
            <a:off x="640080" y="868680"/>
            <a:ext cx="10908792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3000" b="1" dirty="0">
                <a:solidFill>
                  <a:srgbClr val="1A27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Rollout</a:t>
            </a:r>
            <a:endParaRPr lang="en-US" sz="3000" dirty="0"/>
          </a:p>
        </p:txBody>
      </p:sp>
      <p:sp>
        <p:nvSpPr>
          <p:cNvPr id="6" name="Shape 3"/>
          <p:cNvSpPr/>
          <p:nvPr/>
        </p:nvSpPr>
        <p:spPr>
          <a:xfrm>
            <a:off x="640080" y="1828800"/>
            <a:ext cx="5225796" cy="3931920"/>
          </a:xfrm>
          <a:prstGeom prst="roundRect">
            <a:avLst>
              <a:gd name="adj" fmla="val 2093"/>
            </a:avLst>
          </a:prstGeom>
          <a:solidFill>
            <a:srgbClr val="F6F1E9"/>
          </a:solidFill>
          <a:ln w="12700">
            <a:solidFill>
              <a:srgbClr val="E2D9C7"/>
            </a:solidFill>
            <a:prstDash val="solid"/>
          </a:ln>
          <a:effectLst>
            <a:outerShdw blurRad="88900" dist="38100" dir="5400000" algn="bl" rotWithShape="0">
              <a:srgbClr val="1A2740">
                <a:alpha val="13000"/>
              </a:srgbClr>
            </a:outerShdw>
          </a:effectLst>
        </p:spPr>
      </p:sp>
      <p:sp>
        <p:nvSpPr>
          <p:cNvPr id="7" name="Shape 4"/>
          <p:cNvSpPr/>
          <p:nvPr/>
        </p:nvSpPr>
        <p:spPr>
          <a:xfrm>
            <a:off x="960120" y="2148840"/>
            <a:ext cx="640080" cy="640080"/>
          </a:xfrm>
          <a:prstGeom prst="ellipse">
            <a:avLst/>
          </a:prstGeom>
          <a:solidFill>
            <a:srgbClr val="1A2740"/>
          </a:solidFill>
          <a:ln/>
        </p:spPr>
      </p:sp>
      <p:pic>
        <p:nvPicPr>
          <p:cNvPr id="8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39342" y="2328062"/>
            <a:ext cx="281635" cy="281635"/>
          </a:xfrm>
          <a:prstGeom prst="rect">
            <a:avLst/>
          </a:prstGeom>
        </p:spPr>
      </p:pic>
      <p:sp>
        <p:nvSpPr>
          <p:cNvPr id="9" name="Text 5"/>
          <p:cNvSpPr/>
          <p:nvPr/>
        </p:nvSpPr>
        <p:spPr>
          <a:xfrm>
            <a:off x="1783080" y="2194560"/>
            <a:ext cx="3854196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kern="0" spc="100" dirty="0">
                <a:solidFill>
                  <a:srgbClr val="B8A06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PHASE 1 — AT LAUNCH</a:t>
            </a:r>
            <a:endParaRPr lang="en-US" sz="1200" dirty="0"/>
          </a:p>
        </p:txBody>
      </p:sp>
      <p:sp>
        <p:nvSpPr>
          <p:cNvPr id="10" name="Text 6"/>
          <p:cNvSpPr/>
          <p:nvPr/>
        </p:nvSpPr>
        <p:spPr>
          <a:xfrm>
            <a:off x="1783080" y="2487168"/>
            <a:ext cx="3854196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1A27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Get funder-ready</a:t>
            </a:r>
            <a:endParaRPr lang="en-US" sz="1800" dirty="0"/>
          </a:p>
        </p:txBody>
      </p:sp>
      <p:sp>
        <p:nvSpPr>
          <p:cNvPr id="11" name="Text 7"/>
          <p:cNvSpPr/>
          <p:nvPr/>
        </p:nvSpPr>
        <p:spPr>
          <a:xfrm>
            <a:off x="1005840" y="3200400"/>
            <a:ext cx="4585716" cy="23774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700"/>
              </a:spcAft>
              <a:buSzPct val="100000"/>
              <a:buChar char="•"/>
            </a:pPr>
            <a:r>
              <a:rPr lang="en-US" sz="13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Grant intelligence &amp; template bank</a:t>
            </a:r>
            <a:endParaRPr lang="en-US" sz="1300" dirty="0"/>
          </a:p>
          <a:p>
            <a:pPr marL="177800" indent="-177800">
              <a:spcAft>
                <a:spcPts val="700"/>
              </a:spcAft>
              <a:buSzPct val="100000"/>
              <a:buChar char="•"/>
            </a:pPr>
            <a:r>
              <a:rPr lang="en-US" sz="13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Capacity building (library + workshops)</a:t>
            </a:r>
            <a:endParaRPr lang="en-US" sz="1300" dirty="0"/>
          </a:p>
          <a:p>
            <a:pPr marL="177800" indent="-177800">
              <a:spcAft>
                <a:spcPts val="700"/>
              </a:spcAft>
              <a:buSzPct val="100000"/>
              <a:buChar char="•"/>
            </a:pPr>
            <a:r>
              <a:rPr lang="en-US" sz="13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Funding Readiness Assessment + roadmap</a:t>
            </a:r>
            <a:endParaRPr lang="en-US" sz="1300" dirty="0"/>
          </a:p>
          <a:p>
            <a:pPr marL="177800" indent="-177800">
              <a:spcAft>
                <a:spcPts val="700"/>
              </a:spcAft>
              <a:buSzPct val="100000"/>
              <a:buChar char="•"/>
            </a:pPr>
            <a:r>
              <a:rPr lang="en-US" sz="13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Funder-Ready accreditation pathway</a:t>
            </a:r>
            <a:endParaRPr lang="en-US" sz="1300" dirty="0"/>
          </a:p>
          <a:p>
            <a:pPr marL="177800" indent="-177800">
              <a:spcAft>
                <a:spcPts val="700"/>
              </a:spcAft>
              <a:buSzPct val="100000"/>
              <a:buChar char="•"/>
            </a:pPr>
            <a:r>
              <a:rPr lang="en-US" sz="13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Member add-ons &amp; profiles</a:t>
            </a:r>
            <a:endParaRPr lang="en-US" sz="1300" dirty="0"/>
          </a:p>
        </p:txBody>
      </p:sp>
      <p:sp>
        <p:nvSpPr>
          <p:cNvPr id="12" name="Shape 8"/>
          <p:cNvSpPr/>
          <p:nvPr/>
        </p:nvSpPr>
        <p:spPr>
          <a:xfrm>
            <a:off x="6323076" y="1828800"/>
            <a:ext cx="5225796" cy="3931920"/>
          </a:xfrm>
          <a:prstGeom prst="roundRect">
            <a:avLst>
              <a:gd name="adj" fmla="val 2093"/>
            </a:avLst>
          </a:prstGeom>
          <a:solidFill>
            <a:srgbClr val="F6F1E9"/>
          </a:solidFill>
          <a:ln w="12700">
            <a:solidFill>
              <a:srgbClr val="E2D9C7"/>
            </a:solidFill>
            <a:prstDash val="solid"/>
          </a:ln>
          <a:effectLst>
            <a:outerShdw blurRad="88900" dist="38100" dir="5400000" algn="bl" rotWithShape="0">
              <a:srgbClr val="1A2740">
                <a:alpha val="13000"/>
              </a:srgbClr>
            </a:outerShdw>
          </a:effectLst>
        </p:spPr>
      </p:sp>
      <p:sp>
        <p:nvSpPr>
          <p:cNvPr id="13" name="Shape 9"/>
          <p:cNvSpPr/>
          <p:nvPr/>
        </p:nvSpPr>
        <p:spPr>
          <a:xfrm>
            <a:off x="6643116" y="2148840"/>
            <a:ext cx="640080" cy="640080"/>
          </a:xfrm>
          <a:prstGeom prst="ellipse">
            <a:avLst/>
          </a:prstGeom>
          <a:solidFill>
            <a:srgbClr val="1A2740"/>
          </a:solidFill>
          <a:ln/>
        </p:spPr>
      </p:sp>
      <p:pic>
        <p:nvPicPr>
          <p:cNvPr id="14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22338" y="2328062"/>
            <a:ext cx="281635" cy="281635"/>
          </a:xfrm>
          <a:prstGeom prst="rect">
            <a:avLst/>
          </a:prstGeom>
        </p:spPr>
      </p:pic>
      <p:sp>
        <p:nvSpPr>
          <p:cNvPr id="15" name="Text 10"/>
          <p:cNvSpPr/>
          <p:nvPr/>
        </p:nvSpPr>
        <p:spPr>
          <a:xfrm>
            <a:off x="7466076" y="2194560"/>
            <a:ext cx="3854196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kern="0" spc="100" dirty="0">
                <a:solidFill>
                  <a:srgbClr val="B8A06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PHASE 2 — ~6 MONTHS IN</a:t>
            </a:r>
            <a:endParaRPr lang="en-US" sz="1200" dirty="0"/>
          </a:p>
        </p:txBody>
      </p:sp>
      <p:sp>
        <p:nvSpPr>
          <p:cNvPr id="16" name="Text 11"/>
          <p:cNvSpPr/>
          <p:nvPr/>
        </p:nvSpPr>
        <p:spPr>
          <a:xfrm>
            <a:off x="7466076" y="2487168"/>
            <a:ext cx="3854196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1A27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Connect &amp; win together</a:t>
            </a:r>
            <a:endParaRPr lang="en-US" sz="1800" dirty="0"/>
          </a:p>
        </p:txBody>
      </p:sp>
      <p:sp>
        <p:nvSpPr>
          <p:cNvPr id="17" name="Text 12"/>
          <p:cNvSpPr/>
          <p:nvPr/>
        </p:nvSpPr>
        <p:spPr>
          <a:xfrm>
            <a:off x="6688836" y="3200400"/>
            <a:ext cx="4585716" cy="23774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700"/>
              </a:spcAft>
              <a:buSzPct val="100000"/>
              <a:buChar char="•"/>
            </a:pPr>
            <a:r>
              <a:rPr lang="en-US" sz="13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Peer forums &amp; meetups</a:t>
            </a:r>
            <a:endParaRPr lang="en-US" sz="1300" dirty="0"/>
          </a:p>
          <a:p>
            <a:pPr marL="177800" indent="-177800">
              <a:spcAft>
                <a:spcPts val="700"/>
              </a:spcAft>
              <a:buSzPct val="100000"/>
              <a:buChar char="•"/>
            </a:pPr>
            <a:r>
              <a:rPr lang="en-US" sz="13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Curated funder events</a:t>
            </a:r>
            <a:endParaRPr lang="en-US" sz="1300" dirty="0"/>
          </a:p>
          <a:p>
            <a:pPr marL="177800" indent="-177800">
              <a:spcAft>
                <a:spcPts val="700"/>
              </a:spcAft>
              <a:buSzPct val="100000"/>
              <a:buChar char="•"/>
            </a:pPr>
            <a:r>
              <a:rPr lang="en-US" sz="13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Introductions to fitting funders</a:t>
            </a:r>
            <a:endParaRPr lang="en-US" sz="1300" dirty="0"/>
          </a:p>
          <a:p>
            <a:pPr marL="177800" indent="-177800">
              <a:spcAft>
                <a:spcPts val="700"/>
              </a:spcAft>
              <a:buSzPct val="100000"/>
              <a:buChar char="•"/>
            </a:pPr>
            <a:r>
              <a:rPr lang="en-US" sz="13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Consortium assembly</a:t>
            </a:r>
            <a:endParaRPr lang="en-US" sz="1300" dirty="0"/>
          </a:p>
          <a:p>
            <a:pPr marL="177800" indent="-177800">
              <a:spcAft>
                <a:spcPts val="700"/>
              </a:spcAft>
              <a:buSzPct val="100000"/>
              <a:buChar char="•"/>
            </a:pPr>
            <a:r>
              <a:rPr lang="en-US" sz="13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Private funder roundtables (Premier)</a:t>
            </a:r>
            <a:endParaRPr lang="en-US" sz="13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/home/claude/assets/logo_mark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0080" y="310896"/>
            <a:ext cx="1129316" cy="384048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640080" y="640080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00" b="1" dirty="0">
                <a:solidFill>
                  <a:srgbClr val="1A27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Catalyst East Africa</a:t>
            </a:r>
            <a:r>
              <a:rPr lang="en-US" sz="900" dirty="0">
                <a:solidFill>
                  <a:srgbClr val="B8A06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 —  Membership Programme</a:t>
            </a:r>
            <a:endParaRPr lang="en-US" sz="900" dirty="0"/>
          </a:p>
        </p:txBody>
      </p:sp>
      <p:sp>
        <p:nvSpPr>
          <p:cNvPr id="4" name="Text 1"/>
          <p:cNvSpPr/>
          <p:nvPr/>
        </p:nvSpPr>
        <p:spPr>
          <a:xfrm>
            <a:off x="11000232" y="6400800"/>
            <a:ext cx="548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B6B6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900" dirty="0"/>
          </a:p>
        </p:txBody>
      </p:sp>
      <p:sp>
        <p:nvSpPr>
          <p:cNvPr id="5" name="Text 2"/>
          <p:cNvSpPr/>
          <p:nvPr/>
        </p:nvSpPr>
        <p:spPr>
          <a:xfrm>
            <a:off x="640080" y="868680"/>
            <a:ext cx="10908792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3000" b="1" dirty="0">
                <a:solidFill>
                  <a:srgbClr val="1A27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Who it is for</a:t>
            </a:r>
            <a:endParaRPr lang="en-US" sz="3000" dirty="0"/>
          </a:p>
        </p:txBody>
      </p:sp>
      <p:sp>
        <p:nvSpPr>
          <p:cNvPr id="6" name="Shape 3"/>
          <p:cNvSpPr/>
          <p:nvPr/>
        </p:nvSpPr>
        <p:spPr>
          <a:xfrm>
            <a:off x="640080" y="1828800"/>
            <a:ext cx="5225796" cy="1874520"/>
          </a:xfrm>
          <a:prstGeom prst="roundRect">
            <a:avLst>
              <a:gd name="adj" fmla="val 4390"/>
            </a:avLst>
          </a:prstGeom>
          <a:solidFill>
            <a:srgbClr val="F6F1E9"/>
          </a:solidFill>
          <a:ln w="12700">
            <a:solidFill>
              <a:srgbClr val="E2D9C7"/>
            </a:solidFill>
            <a:prstDash val="solid"/>
          </a:ln>
          <a:effectLst>
            <a:outerShdw blurRad="88900" dist="38100" dir="5400000" algn="bl" rotWithShape="0">
              <a:srgbClr val="1A2740">
                <a:alpha val="13000"/>
              </a:srgbClr>
            </a:outerShdw>
          </a:effectLst>
        </p:spPr>
      </p:sp>
      <p:sp>
        <p:nvSpPr>
          <p:cNvPr id="7" name="Shape 4"/>
          <p:cNvSpPr/>
          <p:nvPr/>
        </p:nvSpPr>
        <p:spPr>
          <a:xfrm>
            <a:off x="960120" y="2148840"/>
            <a:ext cx="658368" cy="658368"/>
          </a:xfrm>
          <a:prstGeom prst="ellipse">
            <a:avLst/>
          </a:prstGeom>
          <a:solidFill>
            <a:srgbClr val="1A2740"/>
          </a:solidFill>
          <a:ln/>
        </p:spPr>
      </p:sp>
      <p:pic>
        <p:nvPicPr>
          <p:cNvPr id="8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44463" y="2333183"/>
            <a:ext cx="289682" cy="289682"/>
          </a:xfrm>
          <a:prstGeom prst="rect">
            <a:avLst/>
          </a:prstGeom>
        </p:spPr>
      </p:pic>
      <p:sp>
        <p:nvSpPr>
          <p:cNvPr id="9" name="Text 5"/>
          <p:cNvSpPr/>
          <p:nvPr/>
        </p:nvSpPr>
        <p:spPr>
          <a:xfrm>
            <a:off x="1828800" y="2157984"/>
            <a:ext cx="3808476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1A27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NGOs &amp; CBOs</a:t>
            </a:r>
            <a:endParaRPr lang="en-US" sz="1600" dirty="0"/>
          </a:p>
        </p:txBody>
      </p:sp>
      <p:sp>
        <p:nvSpPr>
          <p:cNvPr id="10" name="Text 6"/>
          <p:cNvSpPr/>
          <p:nvPr/>
        </p:nvSpPr>
        <p:spPr>
          <a:xfrm>
            <a:off x="1828800" y="2697480"/>
            <a:ext cx="3808476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12000"/>
              </a:lnSpc>
              <a:buNone/>
            </a:pPr>
            <a:r>
              <a:rPr lang="en-US" sz="13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Seeking project and core funding — and the systems to win it.</a:t>
            </a:r>
            <a:endParaRPr lang="en-US" sz="1300" dirty="0"/>
          </a:p>
        </p:txBody>
      </p:sp>
      <p:sp>
        <p:nvSpPr>
          <p:cNvPr id="11" name="Shape 7"/>
          <p:cNvSpPr/>
          <p:nvPr/>
        </p:nvSpPr>
        <p:spPr>
          <a:xfrm>
            <a:off x="6323076" y="1828800"/>
            <a:ext cx="5225796" cy="1874520"/>
          </a:xfrm>
          <a:prstGeom prst="roundRect">
            <a:avLst>
              <a:gd name="adj" fmla="val 4390"/>
            </a:avLst>
          </a:prstGeom>
          <a:solidFill>
            <a:srgbClr val="F6F1E9"/>
          </a:solidFill>
          <a:ln w="12700">
            <a:solidFill>
              <a:srgbClr val="E2D9C7"/>
            </a:solidFill>
            <a:prstDash val="solid"/>
          </a:ln>
          <a:effectLst>
            <a:outerShdw blurRad="88900" dist="38100" dir="5400000" algn="bl" rotWithShape="0">
              <a:srgbClr val="1A2740">
                <a:alpha val="13000"/>
              </a:srgbClr>
            </a:outerShdw>
          </a:effectLst>
        </p:spPr>
      </p:sp>
      <p:sp>
        <p:nvSpPr>
          <p:cNvPr id="12" name="Shape 8"/>
          <p:cNvSpPr/>
          <p:nvPr/>
        </p:nvSpPr>
        <p:spPr>
          <a:xfrm>
            <a:off x="6643116" y="2148840"/>
            <a:ext cx="658368" cy="658368"/>
          </a:xfrm>
          <a:prstGeom prst="ellipse">
            <a:avLst/>
          </a:prstGeom>
          <a:solidFill>
            <a:srgbClr val="1A2740"/>
          </a:solidFill>
          <a:ln/>
        </p:spPr>
      </p:sp>
      <p:pic>
        <p:nvPicPr>
          <p:cNvPr id="13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27459" y="2333183"/>
            <a:ext cx="289682" cy="289682"/>
          </a:xfrm>
          <a:prstGeom prst="rect">
            <a:avLst/>
          </a:prstGeom>
        </p:spPr>
      </p:pic>
      <p:sp>
        <p:nvSpPr>
          <p:cNvPr id="14" name="Text 9"/>
          <p:cNvSpPr/>
          <p:nvPr/>
        </p:nvSpPr>
        <p:spPr>
          <a:xfrm>
            <a:off x="7511796" y="2157984"/>
            <a:ext cx="3808476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1A27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Foundations &amp; social enterprises</a:t>
            </a:r>
            <a:endParaRPr lang="en-US" sz="1600" dirty="0"/>
          </a:p>
        </p:txBody>
      </p:sp>
      <p:sp>
        <p:nvSpPr>
          <p:cNvPr id="15" name="Text 10"/>
          <p:cNvSpPr/>
          <p:nvPr/>
        </p:nvSpPr>
        <p:spPr>
          <a:xfrm>
            <a:off x="7511796" y="2697480"/>
            <a:ext cx="3808476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12000"/>
              </a:lnSpc>
              <a:buNone/>
            </a:pPr>
            <a:r>
              <a:rPr lang="en-US" sz="13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Strengthening governance, finance and M&amp;E.</a:t>
            </a:r>
            <a:endParaRPr lang="en-US" sz="1300" dirty="0"/>
          </a:p>
        </p:txBody>
      </p:sp>
      <p:sp>
        <p:nvSpPr>
          <p:cNvPr id="16" name="Shape 11"/>
          <p:cNvSpPr/>
          <p:nvPr/>
        </p:nvSpPr>
        <p:spPr>
          <a:xfrm>
            <a:off x="640080" y="4023360"/>
            <a:ext cx="5225796" cy="1874520"/>
          </a:xfrm>
          <a:prstGeom prst="roundRect">
            <a:avLst>
              <a:gd name="adj" fmla="val 4390"/>
            </a:avLst>
          </a:prstGeom>
          <a:solidFill>
            <a:srgbClr val="F6F1E9"/>
          </a:solidFill>
          <a:ln w="12700">
            <a:solidFill>
              <a:srgbClr val="E2D9C7"/>
            </a:solidFill>
            <a:prstDash val="solid"/>
          </a:ln>
          <a:effectLst>
            <a:outerShdw blurRad="88900" dist="38100" dir="5400000" algn="bl" rotWithShape="0">
              <a:srgbClr val="1A2740">
                <a:alpha val="13000"/>
              </a:srgbClr>
            </a:outerShdw>
          </a:effectLst>
        </p:spPr>
      </p:sp>
      <p:sp>
        <p:nvSpPr>
          <p:cNvPr id="17" name="Shape 12"/>
          <p:cNvSpPr/>
          <p:nvPr/>
        </p:nvSpPr>
        <p:spPr>
          <a:xfrm>
            <a:off x="960120" y="4343400"/>
            <a:ext cx="658368" cy="658368"/>
          </a:xfrm>
          <a:prstGeom prst="ellipse">
            <a:avLst/>
          </a:prstGeom>
          <a:solidFill>
            <a:srgbClr val="1A2740"/>
          </a:solidFill>
          <a:ln/>
        </p:spPr>
      </p:sp>
      <p:pic>
        <p:nvPicPr>
          <p:cNvPr id="18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144463" y="4527743"/>
            <a:ext cx="289682" cy="289682"/>
          </a:xfrm>
          <a:prstGeom prst="rect">
            <a:avLst/>
          </a:prstGeom>
        </p:spPr>
      </p:pic>
      <p:sp>
        <p:nvSpPr>
          <p:cNvPr id="19" name="Text 13"/>
          <p:cNvSpPr/>
          <p:nvPr/>
        </p:nvSpPr>
        <p:spPr>
          <a:xfrm>
            <a:off x="1828800" y="4352544"/>
            <a:ext cx="3808476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1A27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Newer organisations</a:t>
            </a:r>
            <a:endParaRPr lang="en-US" sz="1600" dirty="0"/>
          </a:p>
        </p:txBody>
      </p:sp>
      <p:sp>
        <p:nvSpPr>
          <p:cNvPr id="20" name="Text 14"/>
          <p:cNvSpPr/>
          <p:nvPr/>
        </p:nvSpPr>
        <p:spPr>
          <a:xfrm>
            <a:off x="1828800" y="4892040"/>
            <a:ext cx="3808476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12000"/>
              </a:lnSpc>
              <a:buNone/>
            </a:pPr>
            <a:r>
              <a:rPr lang="en-US" sz="13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Building credibility and fundability from the ground up.</a:t>
            </a:r>
            <a:endParaRPr lang="en-US" sz="1300" dirty="0"/>
          </a:p>
        </p:txBody>
      </p:sp>
      <p:sp>
        <p:nvSpPr>
          <p:cNvPr id="21" name="Shape 15"/>
          <p:cNvSpPr/>
          <p:nvPr/>
        </p:nvSpPr>
        <p:spPr>
          <a:xfrm>
            <a:off x="6323076" y="4023360"/>
            <a:ext cx="5225796" cy="1874520"/>
          </a:xfrm>
          <a:prstGeom prst="roundRect">
            <a:avLst>
              <a:gd name="adj" fmla="val 4390"/>
            </a:avLst>
          </a:prstGeom>
          <a:solidFill>
            <a:srgbClr val="F6F1E9"/>
          </a:solidFill>
          <a:ln w="12700">
            <a:solidFill>
              <a:srgbClr val="E2D9C7"/>
            </a:solidFill>
            <a:prstDash val="solid"/>
          </a:ln>
          <a:effectLst>
            <a:outerShdw blurRad="88900" dist="38100" dir="5400000" algn="bl" rotWithShape="0">
              <a:srgbClr val="1A2740">
                <a:alpha val="13000"/>
              </a:srgbClr>
            </a:outerShdw>
          </a:effectLst>
        </p:spPr>
      </p:sp>
      <p:sp>
        <p:nvSpPr>
          <p:cNvPr id="22" name="Shape 16"/>
          <p:cNvSpPr/>
          <p:nvPr/>
        </p:nvSpPr>
        <p:spPr>
          <a:xfrm>
            <a:off x="6643116" y="4343400"/>
            <a:ext cx="658368" cy="658368"/>
          </a:xfrm>
          <a:prstGeom prst="ellipse">
            <a:avLst/>
          </a:prstGeom>
          <a:solidFill>
            <a:srgbClr val="1A2740"/>
          </a:solidFill>
          <a:ln/>
        </p:spPr>
      </p:sp>
      <p:pic>
        <p:nvPicPr>
          <p:cNvPr id="23" name="Image 4" descr="preencoded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827459" y="4527743"/>
            <a:ext cx="289682" cy="289682"/>
          </a:xfrm>
          <a:prstGeom prst="rect">
            <a:avLst/>
          </a:prstGeom>
        </p:spPr>
      </p:pic>
      <p:sp>
        <p:nvSpPr>
          <p:cNvPr id="24" name="Text 17"/>
          <p:cNvSpPr/>
          <p:nvPr/>
        </p:nvSpPr>
        <p:spPr>
          <a:xfrm>
            <a:off x="7511796" y="4352544"/>
            <a:ext cx="3808476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1A27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Established organisations</a:t>
            </a:r>
            <a:endParaRPr lang="en-US" sz="1600" dirty="0"/>
          </a:p>
        </p:txBody>
      </p:sp>
      <p:sp>
        <p:nvSpPr>
          <p:cNvPr id="25" name="Text 18"/>
          <p:cNvSpPr/>
          <p:nvPr/>
        </p:nvSpPr>
        <p:spPr>
          <a:xfrm>
            <a:off x="7511796" y="4892040"/>
            <a:ext cx="3808476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12000"/>
              </a:lnSpc>
              <a:buNone/>
            </a:pPr>
            <a:r>
              <a:rPr lang="en-US" sz="13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Pursuing larger institutional grants and consortia.</a:t>
            </a:r>
            <a:endParaRPr lang="en-US" sz="13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1A27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/home/claude/assets/logo_mark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80076" y="1737360"/>
            <a:ext cx="1828800" cy="621922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0" y="2606040"/>
            <a:ext cx="12188952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b="1" kern="0" spc="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CATALYST EAST AFRICA</a:t>
            </a:r>
            <a:endParaRPr lang="en-US" sz="2200" dirty="0"/>
          </a:p>
        </p:txBody>
      </p:sp>
      <p:sp>
        <p:nvSpPr>
          <p:cNvPr id="4" name="Text 1"/>
          <p:cNvSpPr/>
          <p:nvPr/>
        </p:nvSpPr>
        <p:spPr>
          <a:xfrm>
            <a:off x="1371600" y="3383280"/>
            <a:ext cx="9445752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lnSpc>
                <a:spcPct val="11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Become funder-ready. Find the right funders. Win the grants that move your mission.</a:t>
            </a:r>
            <a:endParaRPr lang="en-US" sz="2000" dirty="0"/>
          </a:p>
        </p:txBody>
      </p:sp>
      <p:sp>
        <p:nvSpPr>
          <p:cNvPr id="5" name="Text 2"/>
          <p:cNvSpPr/>
          <p:nvPr/>
        </p:nvSpPr>
        <p:spPr>
          <a:xfrm>
            <a:off x="0" y="4343400"/>
            <a:ext cx="12188952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i="1" dirty="0">
                <a:solidFill>
                  <a:srgbClr val="B8A06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“supporting communities to live independently”</a:t>
            </a:r>
            <a:endParaRPr lang="en-US" sz="1400" dirty="0"/>
          </a:p>
        </p:txBody>
      </p:sp>
      <p:sp>
        <p:nvSpPr>
          <p:cNvPr id="6" name="Text 3"/>
          <p:cNvSpPr/>
          <p:nvPr/>
        </p:nvSpPr>
        <p:spPr>
          <a:xfrm>
            <a:off x="0" y="5943600"/>
            <a:ext cx="12188952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dirty="0">
                <a:solidFill>
                  <a:srgbClr val="AEB6C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www.catalysteastafrica.org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/home/claude/assets/logo_mark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0080" y="310896"/>
            <a:ext cx="1129316" cy="384048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640080" y="640080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00" b="1" dirty="0">
                <a:solidFill>
                  <a:srgbClr val="1A27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Catalyst East Africa</a:t>
            </a:r>
            <a:r>
              <a:rPr lang="en-US" sz="900" dirty="0">
                <a:solidFill>
                  <a:srgbClr val="B8A06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 —  Membership Programme</a:t>
            </a:r>
            <a:endParaRPr lang="en-US" sz="900" dirty="0"/>
          </a:p>
        </p:txBody>
      </p:sp>
      <p:sp>
        <p:nvSpPr>
          <p:cNvPr id="4" name="Text 1"/>
          <p:cNvSpPr/>
          <p:nvPr/>
        </p:nvSpPr>
        <p:spPr>
          <a:xfrm>
            <a:off x="11000232" y="6400800"/>
            <a:ext cx="548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B6B6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900" dirty="0"/>
          </a:p>
        </p:txBody>
      </p:sp>
      <p:sp>
        <p:nvSpPr>
          <p:cNvPr id="5" name="Text 2"/>
          <p:cNvSpPr/>
          <p:nvPr/>
        </p:nvSpPr>
        <p:spPr>
          <a:xfrm>
            <a:off x="640080" y="868680"/>
            <a:ext cx="10908792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3000" b="1" dirty="0">
                <a:solidFill>
                  <a:srgbClr val="1A27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Why this programme exists</a:t>
            </a:r>
            <a:endParaRPr lang="en-US" sz="3000" dirty="0"/>
          </a:p>
        </p:txBody>
      </p:sp>
      <p:sp>
        <p:nvSpPr>
          <p:cNvPr id="6" name="Text 3"/>
          <p:cNvSpPr/>
          <p:nvPr/>
        </p:nvSpPr>
        <p:spPr>
          <a:xfrm>
            <a:off x="640080" y="1737360"/>
            <a:ext cx="4663440" cy="2926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ct val="115000"/>
              </a:lnSpc>
              <a:spcAft>
                <a:spcPts val="1000"/>
              </a:spcAft>
              <a:buNone/>
            </a:pPr>
            <a:r>
              <a:rPr lang="en-US" sz="15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Across East Africa, the organisations doing the most important work are often the least equipped to attract the funding it deserves.</a:t>
            </a:r>
            <a:endParaRPr lang="en-US" sz="1500" dirty="0"/>
          </a:p>
          <a:p>
            <a:pPr marL="0" indent="0" algn="l">
              <a:lnSpc>
                <a:spcPct val="115000"/>
              </a:lnSpc>
              <a:buNone/>
            </a:pPr>
            <a:r>
              <a:rPr lang="en-US" sz="15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barrier is rarely the mission. It is the gap between what an organisation </a:t>
            </a:r>
            <a:r>
              <a:rPr lang="en-US" sz="1500" i="1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does</a:t>
            </a:r>
            <a:r>
              <a:rPr lang="en-US" sz="15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and what a funder needs to </a:t>
            </a:r>
            <a:r>
              <a:rPr lang="en-US" sz="1500" i="1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see</a:t>
            </a:r>
            <a:r>
              <a:rPr lang="en-US" sz="15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before it will commit.</a:t>
            </a:r>
            <a:endParaRPr lang="en-US" sz="1500" dirty="0"/>
          </a:p>
        </p:txBody>
      </p:sp>
      <p:sp>
        <p:nvSpPr>
          <p:cNvPr id="7" name="Text 4"/>
          <p:cNvSpPr/>
          <p:nvPr/>
        </p:nvSpPr>
        <p:spPr>
          <a:xfrm>
            <a:off x="640080" y="4160520"/>
            <a:ext cx="466344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400" i="1" dirty="0">
                <a:solidFill>
                  <a:srgbClr val="1A27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CEA exists to close that gap — making each member measurably more fundable, better connected and more resilient.</a:t>
            </a:r>
            <a:endParaRPr lang="en-US" sz="1400" dirty="0"/>
          </a:p>
        </p:txBody>
      </p:sp>
      <p:sp>
        <p:nvSpPr>
          <p:cNvPr id="8" name="Shape 5"/>
          <p:cNvSpPr/>
          <p:nvPr/>
        </p:nvSpPr>
        <p:spPr>
          <a:xfrm>
            <a:off x="5943600" y="1783080"/>
            <a:ext cx="566928" cy="566928"/>
          </a:xfrm>
          <a:prstGeom prst="ellipse">
            <a:avLst/>
          </a:prstGeom>
          <a:solidFill>
            <a:srgbClr val="1A2740"/>
          </a:solidFill>
          <a:ln/>
        </p:spPr>
      </p:sp>
      <p:pic>
        <p:nvPicPr>
          <p:cNvPr id="9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02340" y="1941820"/>
            <a:ext cx="249448" cy="249448"/>
          </a:xfrm>
          <a:prstGeom prst="rect">
            <a:avLst/>
          </a:prstGeom>
        </p:spPr>
      </p:pic>
      <p:sp>
        <p:nvSpPr>
          <p:cNvPr id="10" name="Text 6"/>
          <p:cNvSpPr/>
          <p:nvPr/>
        </p:nvSpPr>
        <p:spPr>
          <a:xfrm>
            <a:off x="6693408" y="1737360"/>
            <a:ext cx="4855464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5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Systems that work in practice but are undocumented on paper</a:t>
            </a:r>
            <a:endParaRPr lang="en-US" sz="1350" dirty="0"/>
          </a:p>
        </p:txBody>
      </p:sp>
      <p:sp>
        <p:nvSpPr>
          <p:cNvPr id="11" name="Shape 7"/>
          <p:cNvSpPr/>
          <p:nvPr/>
        </p:nvSpPr>
        <p:spPr>
          <a:xfrm>
            <a:off x="5943600" y="2679192"/>
            <a:ext cx="566928" cy="566928"/>
          </a:xfrm>
          <a:prstGeom prst="ellipse">
            <a:avLst/>
          </a:prstGeom>
          <a:solidFill>
            <a:srgbClr val="1A2740"/>
          </a:solidFill>
          <a:ln/>
        </p:spPr>
      </p:sp>
      <p:pic>
        <p:nvPicPr>
          <p:cNvPr id="12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02340" y="2837932"/>
            <a:ext cx="249448" cy="249448"/>
          </a:xfrm>
          <a:prstGeom prst="rect">
            <a:avLst/>
          </a:prstGeom>
        </p:spPr>
      </p:pic>
      <p:sp>
        <p:nvSpPr>
          <p:cNvPr id="13" name="Text 8"/>
          <p:cNvSpPr/>
          <p:nvPr/>
        </p:nvSpPr>
        <p:spPr>
          <a:xfrm>
            <a:off x="6693408" y="2633472"/>
            <a:ext cx="4855464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5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Strong programmes with no theory of change a donor can follow</a:t>
            </a:r>
            <a:endParaRPr lang="en-US" sz="1350" dirty="0"/>
          </a:p>
        </p:txBody>
      </p:sp>
      <p:sp>
        <p:nvSpPr>
          <p:cNvPr id="14" name="Shape 9"/>
          <p:cNvSpPr/>
          <p:nvPr/>
        </p:nvSpPr>
        <p:spPr>
          <a:xfrm>
            <a:off x="5943600" y="3575304"/>
            <a:ext cx="566928" cy="566928"/>
          </a:xfrm>
          <a:prstGeom prst="ellipse">
            <a:avLst/>
          </a:prstGeom>
          <a:solidFill>
            <a:srgbClr val="1A2740"/>
          </a:solidFill>
          <a:ln/>
        </p:spPr>
      </p:sp>
      <p:pic>
        <p:nvPicPr>
          <p:cNvPr id="15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102340" y="3734044"/>
            <a:ext cx="249448" cy="249448"/>
          </a:xfrm>
          <a:prstGeom prst="rect">
            <a:avLst/>
          </a:prstGeom>
        </p:spPr>
      </p:pic>
      <p:sp>
        <p:nvSpPr>
          <p:cNvPr id="16" name="Text 10"/>
          <p:cNvSpPr/>
          <p:nvPr/>
        </p:nvSpPr>
        <p:spPr>
          <a:xfrm>
            <a:off x="6693408" y="3529584"/>
            <a:ext cx="4855464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5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Real impact that never makes it into monitoring data</a:t>
            </a:r>
            <a:endParaRPr lang="en-US" sz="1350" dirty="0"/>
          </a:p>
        </p:txBody>
      </p:sp>
      <p:sp>
        <p:nvSpPr>
          <p:cNvPr id="17" name="Shape 11"/>
          <p:cNvSpPr/>
          <p:nvPr/>
        </p:nvSpPr>
        <p:spPr>
          <a:xfrm>
            <a:off x="5943600" y="4471416"/>
            <a:ext cx="566928" cy="566928"/>
          </a:xfrm>
          <a:prstGeom prst="ellipse">
            <a:avLst/>
          </a:prstGeom>
          <a:solidFill>
            <a:srgbClr val="1A2740"/>
          </a:solidFill>
          <a:ln/>
        </p:spPr>
      </p:sp>
      <p:pic>
        <p:nvPicPr>
          <p:cNvPr id="18" name="Image 4" descr="preencoded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102340" y="4630156"/>
            <a:ext cx="249448" cy="249448"/>
          </a:xfrm>
          <a:prstGeom prst="rect">
            <a:avLst/>
          </a:prstGeom>
        </p:spPr>
      </p:pic>
      <p:sp>
        <p:nvSpPr>
          <p:cNvPr id="19" name="Text 12"/>
          <p:cNvSpPr/>
          <p:nvPr/>
        </p:nvSpPr>
        <p:spPr>
          <a:xfrm>
            <a:off x="6693408" y="4425696"/>
            <a:ext cx="4855464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35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Proposals written under deadline pressure, not from readiness</a:t>
            </a:r>
            <a:endParaRPr lang="en-US" sz="135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/home/claude/assets/logo_mark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0080" y="310896"/>
            <a:ext cx="1129316" cy="384048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640080" y="640080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00" b="1" dirty="0">
                <a:solidFill>
                  <a:srgbClr val="1A27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Catalyst East Africa</a:t>
            </a:r>
            <a:r>
              <a:rPr lang="en-US" sz="900" dirty="0">
                <a:solidFill>
                  <a:srgbClr val="B8A06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 —  Membership Programme</a:t>
            </a:r>
            <a:endParaRPr lang="en-US" sz="900" dirty="0"/>
          </a:p>
        </p:txBody>
      </p:sp>
      <p:sp>
        <p:nvSpPr>
          <p:cNvPr id="4" name="Text 1"/>
          <p:cNvSpPr/>
          <p:nvPr/>
        </p:nvSpPr>
        <p:spPr>
          <a:xfrm>
            <a:off x="11000232" y="6400800"/>
            <a:ext cx="548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B6B6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900" dirty="0"/>
          </a:p>
        </p:txBody>
      </p:sp>
      <p:sp>
        <p:nvSpPr>
          <p:cNvPr id="5" name="Text 2"/>
          <p:cNvSpPr/>
          <p:nvPr/>
        </p:nvSpPr>
        <p:spPr>
          <a:xfrm>
            <a:off x="640080" y="868680"/>
            <a:ext cx="10908792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3000" b="1" dirty="0">
                <a:solidFill>
                  <a:srgbClr val="1A27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About Catalyst East Africa</a:t>
            </a:r>
            <a:endParaRPr lang="en-US" sz="3000" dirty="0"/>
          </a:p>
        </p:txBody>
      </p:sp>
      <p:sp>
        <p:nvSpPr>
          <p:cNvPr id="6" name="Text 3"/>
          <p:cNvSpPr/>
          <p:nvPr/>
        </p:nvSpPr>
        <p:spPr>
          <a:xfrm>
            <a:off x="640080" y="1737360"/>
            <a:ext cx="5212080" cy="3291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ct val="118000"/>
              </a:lnSpc>
              <a:spcAft>
                <a:spcPts val="1200"/>
              </a:spcAft>
              <a:buNone/>
            </a:pPr>
            <a:r>
              <a:rPr lang="en-US" sz="15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Catalyst East Africa — operating as CEA Community Alliance Ltd — is a not-for-profit that helps NGOs, foundations, CBOs and social enterprises across East Africa strengthen their organisations and secure the funding to deliver their missions.</a:t>
            </a:r>
            <a:endParaRPr lang="en-US" sz="1500" dirty="0"/>
          </a:p>
          <a:p>
            <a:pPr marL="0" indent="0" algn="l">
              <a:lnSpc>
                <a:spcPct val="118000"/>
              </a:lnSpc>
              <a:buNone/>
            </a:pPr>
            <a:r>
              <a:rPr lang="en-US" sz="1500" i="1" dirty="0">
                <a:solidFill>
                  <a:srgbClr val="1A27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We believe well-run, well-funded local organisations are the surest route to communities that can live independently.</a:t>
            </a:r>
            <a:endParaRPr lang="en-US" sz="1500" dirty="0"/>
          </a:p>
        </p:txBody>
      </p:sp>
      <p:sp>
        <p:nvSpPr>
          <p:cNvPr id="7" name="Shape 4"/>
          <p:cNvSpPr/>
          <p:nvPr/>
        </p:nvSpPr>
        <p:spPr>
          <a:xfrm>
            <a:off x="6309360" y="1691640"/>
            <a:ext cx="5239512" cy="4160520"/>
          </a:xfrm>
          <a:prstGeom prst="roundRect">
            <a:avLst>
              <a:gd name="adj" fmla="val 1978"/>
            </a:avLst>
          </a:prstGeom>
          <a:noFill/>
          <a:ln/>
        </p:spPr>
      </p:sp>
      <p:sp>
        <p:nvSpPr>
          <p:cNvPr id="8" name="Text 5"/>
          <p:cNvSpPr/>
          <p:nvPr/>
        </p:nvSpPr>
        <p:spPr>
          <a:xfrm>
            <a:off x="7085703" y="1874520"/>
            <a:ext cx="43891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1A27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Who we are</a:t>
            </a:r>
            <a:endParaRPr lang="en-US" sz="1600" dirty="0"/>
          </a:p>
        </p:txBody>
      </p:sp>
      <p:sp>
        <p:nvSpPr>
          <p:cNvPr id="17" name="Shape 4">
            <a:extLst>
              <a:ext uri="{FF2B5EF4-FFF2-40B4-BE49-F238E27FC236}">
                <a16:creationId xmlns:a16="http://schemas.microsoft.com/office/drawing/2014/main" id="{9C6C32A2-513A-585D-C85F-AA26E6FBC443}"/>
              </a:ext>
            </a:extLst>
          </p:cNvPr>
          <p:cNvSpPr/>
          <p:nvPr/>
        </p:nvSpPr>
        <p:spPr>
          <a:xfrm>
            <a:off x="6766560" y="2310205"/>
            <a:ext cx="5239512" cy="4160520"/>
          </a:xfrm>
          <a:prstGeom prst="roundRect">
            <a:avLst>
              <a:gd name="adj" fmla="val 1978"/>
            </a:avLst>
          </a:prstGeom>
          <a:solidFill>
            <a:srgbClr val="FFFFFF"/>
          </a:solidFill>
          <a:ln w="12700">
            <a:solidFill>
              <a:srgbClr val="E2D9C7"/>
            </a:solidFill>
            <a:prstDash val="solid"/>
          </a:ln>
          <a:effectLst>
            <a:outerShdw blurRad="88900" dist="38100" dir="5400000" algn="bl" rotWithShape="0">
              <a:srgbClr val="1A2740">
                <a:alpha val="13000"/>
              </a:srgbClr>
            </a:outerShdw>
          </a:effectLst>
        </p:spPr>
      </p:sp>
      <p:sp>
        <p:nvSpPr>
          <p:cNvPr id="18" name="Text 6">
            <a:extLst>
              <a:ext uri="{FF2B5EF4-FFF2-40B4-BE49-F238E27FC236}">
                <a16:creationId xmlns:a16="http://schemas.microsoft.com/office/drawing/2014/main" id="{A1C7BD8A-19CB-E6C8-2B85-46C6B6279CCF}"/>
              </a:ext>
            </a:extLst>
          </p:cNvPr>
          <p:cNvSpPr/>
          <p:nvPr/>
        </p:nvSpPr>
        <p:spPr>
          <a:xfrm>
            <a:off x="7058578" y="2904565"/>
            <a:ext cx="4572000" cy="3429000"/>
          </a:xfrm>
          <a:prstGeom prst="rect">
            <a:avLst/>
          </a:prstGeom>
        </p:spPr>
        <p:txBody>
          <a:bodyPr wrap="square" lIns="0" tIns="0" rIns="0" bIns="0" rtlCol="0" anchor="t"/>
          <a:lstStyle/>
          <a:p>
            <a:pPr marL="0" indent="0">
              <a:lnSpc>
                <a:spcPct val="105000"/>
              </a:lnSpc>
              <a:buNone/>
            </a:pPr>
            <a:r>
              <a:rPr lang="en-US" sz="1150" b="1" dirty="0">
                <a:solidFill>
                  <a:srgbClr val="1A27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Legal status:  </a:t>
            </a:r>
            <a:r>
              <a:rPr lang="en-US" sz="115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CEA Community Alliance Ltd, registered not-for-profit — no. 80034975110763</a:t>
            </a:r>
          </a:p>
          <a:p>
            <a:pPr marL="0" indent="0">
              <a:lnSpc>
                <a:spcPct val="105000"/>
              </a:lnSpc>
              <a:buNone/>
            </a:pPr>
            <a:endParaRPr lang="en-US" sz="1150" dirty="0">
              <a:solidFill>
                <a:srgbClr val="333333"/>
              </a:solidFill>
              <a:latin typeface="Arial" pitchFamily="34" charset="0"/>
              <a:ea typeface="Arial" pitchFamily="34" charset="-122"/>
              <a:cs typeface="Arial" pitchFamily="34" charset="-120"/>
            </a:endParaRPr>
          </a:p>
          <a:p>
            <a:pPr marL="0" indent="0">
              <a:lnSpc>
                <a:spcPct val="105000"/>
              </a:lnSpc>
              <a:buNone/>
            </a:pPr>
            <a:r>
              <a:rPr lang="en-US" sz="115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Based in: Entebbe</a:t>
            </a:r>
          </a:p>
          <a:p>
            <a:pPr marL="0" indent="0">
              <a:lnSpc>
                <a:spcPct val="105000"/>
              </a:lnSpc>
              <a:buNone/>
            </a:pPr>
            <a:endParaRPr lang="en-US" sz="1150" dirty="0"/>
          </a:p>
          <a:p>
            <a:pPr marL="0" indent="0">
              <a:lnSpc>
                <a:spcPct val="105000"/>
              </a:lnSpc>
              <a:buNone/>
            </a:pPr>
            <a:r>
              <a:rPr lang="en-US" sz="1150" b="1" dirty="0">
                <a:solidFill>
                  <a:srgbClr val="1A27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Board:  </a:t>
            </a:r>
            <a:r>
              <a:rPr lang="en-US" sz="115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Henry Abraham, John Sserubiri, Dr Steven </a:t>
            </a:r>
            <a:r>
              <a:rPr lang="en-US" sz="1150" dirty="0" err="1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Kiwuwa</a:t>
            </a:r>
            <a:endParaRPr lang="en-US" sz="1150" dirty="0">
              <a:solidFill>
                <a:srgbClr val="333333"/>
              </a:solidFill>
              <a:latin typeface="Arial" pitchFamily="34" charset="0"/>
              <a:ea typeface="Arial" pitchFamily="34" charset="-122"/>
              <a:cs typeface="Arial" pitchFamily="34" charset="-120"/>
            </a:endParaRPr>
          </a:p>
          <a:p>
            <a:pPr marL="0" indent="0">
              <a:lnSpc>
                <a:spcPct val="105000"/>
              </a:lnSpc>
              <a:buNone/>
            </a:pPr>
            <a:endParaRPr lang="en-US" sz="1150" dirty="0"/>
          </a:p>
          <a:p>
            <a:pPr marL="0" indent="0">
              <a:lnSpc>
                <a:spcPct val="105000"/>
              </a:lnSpc>
              <a:buNone/>
            </a:pPr>
            <a:r>
              <a:rPr lang="en-US" sz="1150" b="1" dirty="0">
                <a:solidFill>
                  <a:srgbClr val="1A27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Partners:  </a:t>
            </a:r>
            <a:r>
              <a:rPr lang="en-US" sz="115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CRC and Project Africa</a:t>
            </a:r>
          </a:p>
          <a:p>
            <a:pPr marL="0" indent="0">
              <a:lnSpc>
                <a:spcPct val="105000"/>
              </a:lnSpc>
              <a:buNone/>
            </a:pPr>
            <a:endParaRPr lang="en-US" sz="1150" dirty="0"/>
          </a:p>
          <a:p>
            <a:pPr marL="0" indent="0">
              <a:lnSpc>
                <a:spcPct val="105000"/>
              </a:lnSpc>
              <a:buNone/>
            </a:pPr>
            <a:r>
              <a:rPr lang="en-US" sz="1150" b="1" dirty="0">
                <a:solidFill>
                  <a:srgbClr val="1A27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Track record:  </a:t>
            </a:r>
            <a:r>
              <a:rPr lang="en-US" sz="115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300+ NGOs supported to date</a:t>
            </a:r>
            <a:endParaRPr lang="en-US" sz="115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1A27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0" y="1920240"/>
            <a:ext cx="12188952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b="1" kern="0" spc="400" dirty="0">
                <a:solidFill>
                  <a:srgbClr val="B8A06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PROMISE</a:t>
            </a:r>
            <a:endParaRPr lang="en-US" sz="1500" dirty="0"/>
          </a:p>
        </p:txBody>
      </p:sp>
      <p:sp>
        <p:nvSpPr>
          <p:cNvPr id="3" name="Text 1"/>
          <p:cNvSpPr/>
          <p:nvPr/>
        </p:nvSpPr>
        <p:spPr>
          <a:xfrm>
            <a:off x="1097280" y="2468880"/>
            <a:ext cx="9994392" cy="1737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lnSpc>
                <a:spcPct val="110000"/>
              </a:lnSpc>
              <a:buNone/>
            </a:pPr>
            <a:r>
              <a:rPr lang="en-US" sz="3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Become funder-ready. Find the right funders.</a:t>
            </a:r>
            <a:endParaRPr lang="en-US" sz="3400" dirty="0"/>
          </a:p>
          <a:p>
            <a:pPr marL="0" indent="0" algn="ctr">
              <a:lnSpc>
                <a:spcPct val="110000"/>
              </a:lnSpc>
              <a:buNone/>
            </a:pPr>
            <a:r>
              <a:rPr lang="en-US" sz="3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Win the grants that move your mission.</a:t>
            </a:r>
            <a:endParaRPr lang="en-US" sz="3400" dirty="0"/>
          </a:p>
        </p:txBody>
      </p:sp>
      <p:sp>
        <p:nvSpPr>
          <p:cNvPr id="4" name="Text 2"/>
          <p:cNvSpPr/>
          <p:nvPr/>
        </p:nvSpPr>
        <p:spPr>
          <a:xfrm>
            <a:off x="2011680" y="4389120"/>
            <a:ext cx="8165592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dirty="0">
                <a:solidFill>
                  <a:srgbClr val="D8DCE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Capacity building, tools, grant intelligence and networking are the engine. We measure success by readiness gained and funding won — not activities attended.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/home/claude/assets/logo_mark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0080" y="310896"/>
            <a:ext cx="1129316" cy="384048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640080" y="640080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00" b="1" dirty="0">
                <a:solidFill>
                  <a:srgbClr val="1A27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Catalyst East Africa</a:t>
            </a:r>
            <a:r>
              <a:rPr lang="en-US" sz="900" dirty="0">
                <a:solidFill>
                  <a:srgbClr val="B8A06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 —  Membership Programme</a:t>
            </a:r>
            <a:endParaRPr lang="en-US" sz="900" dirty="0"/>
          </a:p>
        </p:txBody>
      </p:sp>
      <p:sp>
        <p:nvSpPr>
          <p:cNvPr id="4" name="Text 1"/>
          <p:cNvSpPr/>
          <p:nvPr/>
        </p:nvSpPr>
        <p:spPr>
          <a:xfrm>
            <a:off x="11000232" y="6400800"/>
            <a:ext cx="548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B6B6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900" dirty="0"/>
          </a:p>
        </p:txBody>
      </p:sp>
      <p:sp>
        <p:nvSpPr>
          <p:cNvPr id="5" name="Text 2"/>
          <p:cNvSpPr/>
          <p:nvPr/>
        </p:nvSpPr>
        <p:spPr>
          <a:xfrm>
            <a:off x="640080" y="868680"/>
            <a:ext cx="10908792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3000" b="1" dirty="0">
                <a:solidFill>
                  <a:srgbClr val="1A27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What membership delivers</a:t>
            </a:r>
            <a:endParaRPr lang="en-US" sz="3000" dirty="0"/>
          </a:p>
        </p:txBody>
      </p:sp>
      <p:sp>
        <p:nvSpPr>
          <p:cNvPr id="6" name="Shape 3"/>
          <p:cNvSpPr/>
          <p:nvPr/>
        </p:nvSpPr>
        <p:spPr>
          <a:xfrm>
            <a:off x="640080" y="1828800"/>
            <a:ext cx="5225796" cy="1874520"/>
          </a:xfrm>
          <a:prstGeom prst="roundRect">
            <a:avLst>
              <a:gd name="adj" fmla="val 4390"/>
            </a:avLst>
          </a:prstGeom>
          <a:solidFill>
            <a:srgbClr val="F6F1E9"/>
          </a:solidFill>
          <a:ln w="12700">
            <a:solidFill>
              <a:srgbClr val="E2D9C7"/>
            </a:solidFill>
            <a:prstDash val="solid"/>
          </a:ln>
          <a:effectLst>
            <a:outerShdw blurRad="88900" dist="38100" dir="5400000" algn="bl" rotWithShape="0">
              <a:srgbClr val="1A2740">
                <a:alpha val="13000"/>
              </a:srgbClr>
            </a:outerShdw>
          </a:effectLst>
        </p:spPr>
      </p:sp>
      <p:sp>
        <p:nvSpPr>
          <p:cNvPr id="7" name="Shape 4"/>
          <p:cNvSpPr/>
          <p:nvPr/>
        </p:nvSpPr>
        <p:spPr>
          <a:xfrm>
            <a:off x="960120" y="2148840"/>
            <a:ext cx="640080" cy="640080"/>
          </a:xfrm>
          <a:prstGeom prst="ellipse">
            <a:avLst/>
          </a:prstGeom>
          <a:solidFill>
            <a:srgbClr val="1A2740"/>
          </a:solidFill>
          <a:ln/>
        </p:spPr>
      </p:sp>
      <p:pic>
        <p:nvPicPr>
          <p:cNvPr id="8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39342" y="2328062"/>
            <a:ext cx="281635" cy="281635"/>
          </a:xfrm>
          <a:prstGeom prst="rect">
            <a:avLst/>
          </a:prstGeom>
        </p:spPr>
      </p:pic>
      <p:sp>
        <p:nvSpPr>
          <p:cNvPr id="9" name="Text 5"/>
          <p:cNvSpPr/>
          <p:nvPr/>
        </p:nvSpPr>
        <p:spPr>
          <a:xfrm>
            <a:off x="1783080" y="2139696"/>
            <a:ext cx="3854196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1A27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Live grant intelligence</a:t>
            </a:r>
            <a:endParaRPr lang="en-US" sz="1600" dirty="0"/>
          </a:p>
        </p:txBody>
      </p:sp>
      <p:sp>
        <p:nvSpPr>
          <p:cNvPr id="10" name="Text 6"/>
          <p:cNvSpPr/>
          <p:nvPr/>
        </p:nvSpPr>
        <p:spPr>
          <a:xfrm>
            <a:off x="1783080" y="2670048"/>
            <a:ext cx="3854196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10000"/>
              </a:lnSpc>
              <a:buNone/>
            </a:pPr>
            <a:r>
              <a:rPr lang="en-US" sz="125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 curated, filtered, deadline-tracked feed of funding relevant to your sector — not a public list.</a:t>
            </a:r>
            <a:endParaRPr lang="en-US" sz="1250" dirty="0"/>
          </a:p>
        </p:txBody>
      </p:sp>
      <p:sp>
        <p:nvSpPr>
          <p:cNvPr id="11" name="Shape 7"/>
          <p:cNvSpPr/>
          <p:nvPr/>
        </p:nvSpPr>
        <p:spPr>
          <a:xfrm>
            <a:off x="6323076" y="1828800"/>
            <a:ext cx="5225796" cy="1874520"/>
          </a:xfrm>
          <a:prstGeom prst="roundRect">
            <a:avLst>
              <a:gd name="adj" fmla="val 4390"/>
            </a:avLst>
          </a:prstGeom>
          <a:solidFill>
            <a:srgbClr val="F6F1E9"/>
          </a:solidFill>
          <a:ln w="12700">
            <a:solidFill>
              <a:srgbClr val="E2D9C7"/>
            </a:solidFill>
            <a:prstDash val="solid"/>
          </a:ln>
          <a:effectLst>
            <a:outerShdw blurRad="88900" dist="38100" dir="5400000" algn="bl" rotWithShape="0">
              <a:srgbClr val="1A2740">
                <a:alpha val="13000"/>
              </a:srgbClr>
            </a:outerShdw>
          </a:effectLst>
        </p:spPr>
      </p:sp>
      <p:sp>
        <p:nvSpPr>
          <p:cNvPr id="12" name="Shape 8"/>
          <p:cNvSpPr/>
          <p:nvPr/>
        </p:nvSpPr>
        <p:spPr>
          <a:xfrm>
            <a:off x="6643116" y="2148840"/>
            <a:ext cx="640080" cy="640080"/>
          </a:xfrm>
          <a:prstGeom prst="ellipse">
            <a:avLst/>
          </a:prstGeom>
          <a:solidFill>
            <a:srgbClr val="1A2740"/>
          </a:solidFill>
          <a:ln/>
        </p:spPr>
      </p:sp>
      <p:pic>
        <p:nvPicPr>
          <p:cNvPr id="13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22338" y="2328062"/>
            <a:ext cx="281635" cy="281635"/>
          </a:xfrm>
          <a:prstGeom prst="rect">
            <a:avLst/>
          </a:prstGeom>
        </p:spPr>
      </p:pic>
      <p:sp>
        <p:nvSpPr>
          <p:cNvPr id="14" name="Text 9"/>
          <p:cNvSpPr/>
          <p:nvPr/>
        </p:nvSpPr>
        <p:spPr>
          <a:xfrm>
            <a:off x="7466076" y="2139696"/>
            <a:ext cx="3854196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1A27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Funder-Ready capacity building</a:t>
            </a:r>
            <a:endParaRPr lang="en-US" sz="1600" dirty="0"/>
          </a:p>
        </p:txBody>
      </p:sp>
      <p:sp>
        <p:nvSpPr>
          <p:cNvPr id="15" name="Text 10"/>
          <p:cNvSpPr/>
          <p:nvPr/>
        </p:nvSpPr>
        <p:spPr>
          <a:xfrm>
            <a:off x="7466076" y="2670048"/>
            <a:ext cx="3854196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10000"/>
              </a:lnSpc>
              <a:buNone/>
            </a:pPr>
            <a:r>
              <a:rPr lang="en-US" sz="125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Practical training across governance, finance, M&amp;E, fundraising and compliance — the areas funders assess.</a:t>
            </a:r>
            <a:endParaRPr lang="en-US" sz="1250" dirty="0"/>
          </a:p>
        </p:txBody>
      </p:sp>
      <p:sp>
        <p:nvSpPr>
          <p:cNvPr id="16" name="Shape 11"/>
          <p:cNvSpPr/>
          <p:nvPr/>
        </p:nvSpPr>
        <p:spPr>
          <a:xfrm>
            <a:off x="640080" y="4023360"/>
            <a:ext cx="5225796" cy="1874520"/>
          </a:xfrm>
          <a:prstGeom prst="roundRect">
            <a:avLst>
              <a:gd name="adj" fmla="val 4390"/>
            </a:avLst>
          </a:prstGeom>
          <a:solidFill>
            <a:srgbClr val="F6F1E9"/>
          </a:solidFill>
          <a:ln w="12700">
            <a:solidFill>
              <a:srgbClr val="E2D9C7"/>
            </a:solidFill>
            <a:prstDash val="solid"/>
          </a:ln>
          <a:effectLst>
            <a:outerShdw blurRad="88900" dist="38100" dir="5400000" algn="bl" rotWithShape="0">
              <a:srgbClr val="1A2740">
                <a:alpha val="13000"/>
              </a:srgbClr>
            </a:outerShdw>
          </a:effectLst>
        </p:spPr>
      </p:sp>
      <p:sp>
        <p:nvSpPr>
          <p:cNvPr id="17" name="Shape 12"/>
          <p:cNvSpPr/>
          <p:nvPr/>
        </p:nvSpPr>
        <p:spPr>
          <a:xfrm>
            <a:off x="960120" y="4343400"/>
            <a:ext cx="640080" cy="640080"/>
          </a:xfrm>
          <a:prstGeom prst="ellipse">
            <a:avLst/>
          </a:prstGeom>
          <a:solidFill>
            <a:srgbClr val="1A2740"/>
          </a:solidFill>
          <a:ln/>
        </p:spPr>
      </p:sp>
      <p:pic>
        <p:nvPicPr>
          <p:cNvPr id="18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139342" y="4522622"/>
            <a:ext cx="281635" cy="281635"/>
          </a:xfrm>
          <a:prstGeom prst="rect">
            <a:avLst/>
          </a:prstGeom>
        </p:spPr>
      </p:pic>
      <p:sp>
        <p:nvSpPr>
          <p:cNvPr id="19" name="Text 13"/>
          <p:cNvSpPr/>
          <p:nvPr/>
        </p:nvSpPr>
        <p:spPr>
          <a:xfrm>
            <a:off x="1783080" y="4334256"/>
            <a:ext cx="3854196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1A27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Peer &amp; funder networking</a:t>
            </a:r>
            <a:endParaRPr lang="en-US" sz="1600" dirty="0"/>
          </a:p>
        </p:txBody>
      </p:sp>
      <p:sp>
        <p:nvSpPr>
          <p:cNvPr id="20" name="Text 14"/>
          <p:cNvSpPr/>
          <p:nvPr/>
        </p:nvSpPr>
        <p:spPr>
          <a:xfrm>
            <a:off x="1783080" y="4864608"/>
            <a:ext cx="3854196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10000"/>
              </a:lnSpc>
              <a:buNone/>
            </a:pPr>
            <a:r>
              <a:rPr lang="en-US" sz="125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Peer forums, funder events and introductions to funders whose priorities fit. (Launches Phase 2.)</a:t>
            </a:r>
            <a:endParaRPr lang="en-US" sz="1250" dirty="0"/>
          </a:p>
        </p:txBody>
      </p:sp>
      <p:sp>
        <p:nvSpPr>
          <p:cNvPr id="21" name="Shape 15"/>
          <p:cNvSpPr/>
          <p:nvPr/>
        </p:nvSpPr>
        <p:spPr>
          <a:xfrm>
            <a:off x="6323076" y="4023360"/>
            <a:ext cx="5225796" cy="1874520"/>
          </a:xfrm>
          <a:prstGeom prst="roundRect">
            <a:avLst>
              <a:gd name="adj" fmla="val 4390"/>
            </a:avLst>
          </a:prstGeom>
          <a:solidFill>
            <a:srgbClr val="F6F1E9"/>
          </a:solidFill>
          <a:ln w="12700">
            <a:solidFill>
              <a:srgbClr val="E2D9C7"/>
            </a:solidFill>
            <a:prstDash val="solid"/>
          </a:ln>
          <a:effectLst>
            <a:outerShdw blurRad="88900" dist="38100" dir="5400000" algn="bl" rotWithShape="0">
              <a:srgbClr val="1A2740">
                <a:alpha val="13000"/>
              </a:srgbClr>
            </a:outerShdw>
          </a:effectLst>
        </p:spPr>
      </p:sp>
      <p:sp>
        <p:nvSpPr>
          <p:cNvPr id="22" name="Shape 16"/>
          <p:cNvSpPr/>
          <p:nvPr/>
        </p:nvSpPr>
        <p:spPr>
          <a:xfrm>
            <a:off x="6643116" y="4343400"/>
            <a:ext cx="640080" cy="640080"/>
          </a:xfrm>
          <a:prstGeom prst="ellipse">
            <a:avLst/>
          </a:prstGeom>
          <a:solidFill>
            <a:srgbClr val="1A2740"/>
          </a:solidFill>
          <a:ln/>
        </p:spPr>
      </p:sp>
      <p:pic>
        <p:nvPicPr>
          <p:cNvPr id="23" name="Image 4" descr="preencoded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822338" y="4522622"/>
            <a:ext cx="281635" cy="281635"/>
          </a:xfrm>
          <a:prstGeom prst="rect">
            <a:avLst/>
          </a:prstGeom>
        </p:spPr>
      </p:pic>
      <p:sp>
        <p:nvSpPr>
          <p:cNvPr id="24" name="Text 17"/>
          <p:cNvSpPr/>
          <p:nvPr/>
        </p:nvSpPr>
        <p:spPr>
          <a:xfrm>
            <a:off x="7466076" y="4334256"/>
            <a:ext cx="3854196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1A27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Funder-Ready accreditation</a:t>
            </a:r>
            <a:endParaRPr lang="en-US" sz="1600" dirty="0"/>
          </a:p>
        </p:txBody>
      </p:sp>
      <p:sp>
        <p:nvSpPr>
          <p:cNvPr id="25" name="Text 18"/>
          <p:cNvSpPr/>
          <p:nvPr/>
        </p:nvSpPr>
        <p:spPr>
          <a:xfrm>
            <a:off x="7466076" y="4864608"/>
            <a:ext cx="3854196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10000"/>
              </a:lnSpc>
              <a:buNone/>
            </a:pPr>
            <a:r>
              <a:rPr lang="en-US" sz="125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 structured pathway and badge that shows funders you have sound systems in place.</a:t>
            </a:r>
            <a:endParaRPr lang="en-US" sz="125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/home/claude/assets/logo_mark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0080" y="310896"/>
            <a:ext cx="1129316" cy="384048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640080" y="640080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00" b="1" dirty="0">
                <a:solidFill>
                  <a:srgbClr val="1A27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Catalyst East Africa</a:t>
            </a:r>
            <a:r>
              <a:rPr lang="en-US" sz="900" dirty="0">
                <a:solidFill>
                  <a:srgbClr val="B8A06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 —  Membership Programme</a:t>
            </a:r>
            <a:endParaRPr lang="en-US" sz="900" dirty="0"/>
          </a:p>
        </p:txBody>
      </p:sp>
      <p:sp>
        <p:nvSpPr>
          <p:cNvPr id="4" name="Text 1"/>
          <p:cNvSpPr/>
          <p:nvPr/>
        </p:nvSpPr>
        <p:spPr>
          <a:xfrm>
            <a:off x="11000232" y="6400800"/>
            <a:ext cx="548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B6B6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900" dirty="0"/>
          </a:p>
        </p:txBody>
      </p:sp>
      <p:sp>
        <p:nvSpPr>
          <p:cNvPr id="5" name="Text 2"/>
          <p:cNvSpPr/>
          <p:nvPr/>
        </p:nvSpPr>
        <p:spPr>
          <a:xfrm>
            <a:off x="640080" y="868680"/>
            <a:ext cx="10908792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3000" b="1" dirty="0">
                <a:solidFill>
                  <a:srgbClr val="1A27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Membership tiers</a:t>
            </a:r>
            <a:endParaRPr lang="en-US" sz="3000" dirty="0"/>
          </a:p>
        </p:txBody>
      </p:sp>
      <p:sp>
        <p:nvSpPr>
          <p:cNvPr id="6" name="Shape 3"/>
          <p:cNvSpPr/>
          <p:nvPr/>
        </p:nvSpPr>
        <p:spPr>
          <a:xfrm>
            <a:off x="640080" y="1828800"/>
            <a:ext cx="3392424" cy="4160520"/>
          </a:xfrm>
          <a:prstGeom prst="roundRect">
            <a:avLst>
              <a:gd name="adj" fmla="val 2426"/>
            </a:avLst>
          </a:prstGeom>
          <a:solidFill>
            <a:srgbClr val="F6F1E9"/>
          </a:solidFill>
          <a:ln w="12700">
            <a:solidFill>
              <a:srgbClr val="E2D9C7"/>
            </a:solidFill>
            <a:prstDash val="solid"/>
          </a:ln>
          <a:effectLst>
            <a:outerShdw blurRad="88900" dist="38100" dir="5400000" algn="bl" rotWithShape="0">
              <a:srgbClr val="1A2740">
                <a:alpha val="13000"/>
              </a:srgbClr>
            </a:outerShdw>
          </a:effectLst>
        </p:spPr>
        <p:txBody>
          <a:bodyPr/>
          <a:lstStyle/>
          <a:p>
            <a:endParaRPr lang="en-US" dirty="0"/>
          </a:p>
        </p:txBody>
      </p:sp>
      <p:sp>
        <p:nvSpPr>
          <p:cNvPr id="7" name="Text 4"/>
          <p:cNvSpPr/>
          <p:nvPr/>
        </p:nvSpPr>
        <p:spPr>
          <a:xfrm>
            <a:off x="914400" y="2084832"/>
            <a:ext cx="2843784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1A27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Associate</a:t>
            </a:r>
            <a:endParaRPr lang="en-US" sz="2000" dirty="0"/>
          </a:p>
        </p:txBody>
      </p:sp>
      <p:sp>
        <p:nvSpPr>
          <p:cNvPr id="8" name="Text 5"/>
          <p:cNvSpPr/>
          <p:nvPr/>
        </p:nvSpPr>
        <p:spPr>
          <a:xfrm>
            <a:off x="914400" y="2542032"/>
            <a:ext cx="2843784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1500" b="1" dirty="0">
                <a:solidFill>
                  <a:srgbClr val="B8A06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From $25/yr</a:t>
            </a:r>
            <a:endParaRPr lang="en-US" sz="1500" dirty="0"/>
          </a:p>
          <a:p>
            <a:pPr marL="0" indent="0">
              <a:buNone/>
            </a:pPr>
            <a:endParaRPr lang="en-US" sz="1500" dirty="0"/>
          </a:p>
        </p:txBody>
      </p:sp>
      <p:sp>
        <p:nvSpPr>
          <p:cNvPr id="9" name="Text 6"/>
          <p:cNvSpPr/>
          <p:nvPr/>
        </p:nvSpPr>
        <p:spPr>
          <a:xfrm>
            <a:off x="914400" y="2889504"/>
            <a:ext cx="2843784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6B6B6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on-ramp</a:t>
            </a:r>
            <a:endParaRPr lang="en-US" sz="1100" dirty="0"/>
          </a:p>
        </p:txBody>
      </p:sp>
      <p:sp>
        <p:nvSpPr>
          <p:cNvPr id="10" name="Text 7"/>
          <p:cNvSpPr/>
          <p:nvPr/>
        </p:nvSpPr>
        <p:spPr>
          <a:xfrm>
            <a:off x="932688" y="3291840"/>
            <a:ext cx="2825496" cy="251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500"/>
              </a:spcAft>
              <a:buSzPct val="100000"/>
              <a:buChar char="•"/>
            </a:pPr>
            <a:r>
              <a:rPr lang="en-US" sz="115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Monthly grant digest</a:t>
            </a:r>
            <a:endParaRPr lang="en-US" sz="1150" dirty="0"/>
          </a:p>
          <a:p>
            <a:pPr marL="177800" indent="-177800">
              <a:spcAft>
                <a:spcPts val="500"/>
              </a:spcAft>
              <a:buSzPct val="100000"/>
              <a:buChar char="•"/>
            </a:pPr>
            <a:r>
              <a:rPr lang="en-US" sz="115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Open webinars</a:t>
            </a:r>
            <a:endParaRPr lang="en-US" sz="1150" dirty="0"/>
          </a:p>
          <a:p>
            <a:pPr marL="177800" indent="-177800">
              <a:spcAft>
                <a:spcPts val="500"/>
              </a:spcAft>
              <a:buSzPct val="100000"/>
              <a:buChar char="•"/>
            </a:pPr>
            <a:r>
              <a:rPr lang="en-US" sz="115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Basic directory listing</a:t>
            </a:r>
            <a:endParaRPr lang="en-US" sz="1150" dirty="0"/>
          </a:p>
          <a:p>
            <a:pPr marL="177800" indent="-177800">
              <a:spcAft>
                <a:spcPts val="500"/>
              </a:spcAft>
              <a:buSzPct val="100000"/>
              <a:buChar char="•"/>
            </a:pPr>
            <a:r>
              <a:rPr lang="en-US" sz="115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Readiness self-check</a:t>
            </a:r>
            <a:endParaRPr lang="en-US" sz="1150" dirty="0"/>
          </a:p>
        </p:txBody>
      </p:sp>
      <p:sp>
        <p:nvSpPr>
          <p:cNvPr id="11" name="Shape 8"/>
          <p:cNvSpPr/>
          <p:nvPr/>
        </p:nvSpPr>
        <p:spPr>
          <a:xfrm>
            <a:off x="4398264" y="1828800"/>
            <a:ext cx="3392424" cy="4160520"/>
          </a:xfrm>
          <a:prstGeom prst="roundRect">
            <a:avLst>
              <a:gd name="adj" fmla="val 2426"/>
            </a:avLst>
          </a:prstGeom>
          <a:solidFill>
            <a:srgbClr val="FFFFFF"/>
          </a:solidFill>
          <a:ln w="12700">
            <a:solidFill>
              <a:srgbClr val="E2D9C7"/>
            </a:solidFill>
            <a:prstDash val="solid"/>
          </a:ln>
          <a:effectLst>
            <a:outerShdw blurRad="88900" dist="38100" dir="5400000" algn="bl" rotWithShape="0">
              <a:srgbClr val="1A2740">
                <a:alpha val="13000"/>
              </a:srgbClr>
            </a:outerShdw>
          </a:effectLst>
        </p:spPr>
      </p:sp>
      <p:sp>
        <p:nvSpPr>
          <p:cNvPr id="12" name="Shape 9"/>
          <p:cNvSpPr/>
          <p:nvPr/>
        </p:nvSpPr>
        <p:spPr>
          <a:xfrm>
            <a:off x="6373368" y="2029968"/>
            <a:ext cx="1188720" cy="310896"/>
          </a:xfrm>
          <a:prstGeom prst="roundRect">
            <a:avLst>
              <a:gd name="adj" fmla="val 50000"/>
            </a:avLst>
          </a:prstGeom>
          <a:solidFill>
            <a:srgbClr val="B8A06A"/>
          </a:solidFill>
          <a:ln/>
        </p:spPr>
      </p:sp>
      <p:sp>
        <p:nvSpPr>
          <p:cNvPr id="13" name="Text 10"/>
          <p:cNvSpPr/>
          <p:nvPr/>
        </p:nvSpPr>
        <p:spPr>
          <a:xfrm>
            <a:off x="6373368" y="2029968"/>
            <a:ext cx="118872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b="1" kern="0" spc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RECOMMENDED</a:t>
            </a:r>
            <a:endParaRPr lang="en-US" sz="800" dirty="0"/>
          </a:p>
        </p:txBody>
      </p:sp>
      <p:sp>
        <p:nvSpPr>
          <p:cNvPr id="14" name="Text 11"/>
          <p:cNvSpPr/>
          <p:nvPr/>
        </p:nvSpPr>
        <p:spPr>
          <a:xfrm>
            <a:off x="4672584" y="2084832"/>
            <a:ext cx="2843784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1A27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Member</a:t>
            </a:r>
            <a:endParaRPr lang="en-US" sz="2000" dirty="0"/>
          </a:p>
        </p:txBody>
      </p:sp>
      <p:sp>
        <p:nvSpPr>
          <p:cNvPr id="15" name="Text 12"/>
          <p:cNvSpPr/>
          <p:nvPr/>
        </p:nvSpPr>
        <p:spPr>
          <a:xfrm>
            <a:off x="4672584" y="2542032"/>
            <a:ext cx="2843784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B8A06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From $1000/yr</a:t>
            </a:r>
            <a:endParaRPr lang="en-US" sz="1500" dirty="0"/>
          </a:p>
        </p:txBody>
      </p:sp>
      <p:sp>
        <p:nvSpPr>
          <p:cNvPr id="16" name="Text 13"/>
          <p:cNvSpPr/>
          <p:nvPr/>
        </p:nvSpPr>
        <p:spPr>
          <a:xfrm>
            <a:off x="4672584" y="2889504"/>
            <a:ext cx="2843784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6B6B6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Recommended</a:t>
            </a:r>
            <a:endParaRPr lang="en-US" sz="1100" dirty="0"/>
          </a:p>
        </p:txBody>
      </p:sp>
      <p:sp>
        <p:nvSpPr>
          <p:cNvPr id="17" name="Text 14"/>
          <p:cNvSpPr/>
          <p:nvPr/>
        </p:nvSpPr>
        <p:spPr>
          <a:xfrm>
            <a:off x="4690872" y="3291840"/>
            <a:ext cx="2825496" cy="251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500"/>
              </a:spcAft>
              <a:buSzPct val="100000"/>
              <a:buChar char="•"/>
            </a:pPr>
            <a:r>
              <a:rPr lang="en-US" sz="115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Full grant feed + tracker</a:t>
            </a:r>
            <a:endParaRPr lang="en-US" sz="1150" dirty="0"/>
          </a:p>
          <a:p>
            <a:pPr marL="177800" indent="-177800">
              <a:spcAft>
                <a:spcPts val="500"/>
              </a:spcAft>
              <a:buSzPct val="100000"/>
              <a:buChar char="•"/>
            </a:pPr>
            <a:r>
              <a:rPr lang="en-US" sz="115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Learning library + workshops</a:t>
            </a:r>
            <a:endParaRPr lang="en-US" sz="1150" dirty="0"/>
          </a:p>
          <a:p>
            <a:pPr marL="177800" indent="-177800">
              <a:spcAft>
                <a:spcPts val="500"/>
              </a:spcAft>
              <a:buSzPct val="100000"/>
              <a:buChar char="•"/>
            </a:pPr>
            <a:r>
              <a:rPr lang="en-US" sz="115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Full template bank</a:t>
            </a:r>
            <a:endParaRPr lang="en-US" sz="1150" dirty="0"/>
          </a:p>
          <a:p>
            <a:pPr marL="177800" indent="-177800">
              <a:spcAft>
                <a:spcPts val="500"/>
              </a:spcAft>
              <a:buSzPct val="100000"/>
              <a:buChar char="•"/>
            </a:pPr>
            <a:r>
              <a:rPr lang="en-US" sz="115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Readiness assessment + roadmap</a:t>
            </a:r>
            <a:endParaRPr lang="en-US" sz="1150" dirty="0"/>
          </a:p>
          <a:p>
            <a:pPr marL="177800" indent="-177800">
              <a:spcAft>
                <a:spcPts val="500"/>
              </a:spcAft>
              <a:buSzPct val="100000"/>
              <a:buChar char="•"/>
            </a:pPr>
            <a:r>
              <a:rPr lang="en-US" sz="115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Accreditation toolkit</a:t>
            </a:r>
            <a:endParaRPr lang="en-US" sz="1150" dirty="0"/>
          </a:p>
          <a:p>
            <a:pPr marL="177800" indent="-177800">
              <a:spcAft>
                <a:spcPts val="500"/>
              </a:spcAft>
              <a:buSzPct val="100000"/>
              <a:buChar char="•"/>
            </a:pPr>
            <a:r>
              <a:rPr lang="en-US" sz="115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Peer forums (P2)</a:t>
            </a:r>
            <a:endParaRPr lang="en-US" sz="1150" dirty="0"/>
          </a:p>
        </p:txBody>
      </p:sp>
      <p:sp>
        <p:nvSpPr>
          <p:cNvPr id="18" name="Shape 15"/>
          <p:cNvSpPr/>
          <p:nvPr/>
        </p:nvSpPr>
        <p:spPr>
          <a:xfrm>
            <a:off x="8156448" y="1828800"/>
            <a:ext cx="3392424" cy="4160520"/>
          </a:xfrm>
          <a:prstGeom prst="roundRect">
            <a:avLst>
              <a:gd name="adj" fmla="val 2426"/>
            </a:avLst>
          </a:prstGeom>
          <a:solidFill>
            <a:srgbClr val="F6F1E9"/>
          </a:solidFill>
          <a:ln w="12700">
            <a:solidFill>
              <a:srgbClr val="E2D9C7"/>
            </a:solidFill>
            <a:prstDash val="solid"/>
          </a:ln>
          <a:effectLst>
            <a:outerShdw blurRad="88900" dist="38100" dir="5400000" algn="bl" rotWithShape="0">
              <a:srgbClr val="1A2740">
                <a:alpha val="13000"/>
              </a:srgbClr>
            </a:outerShdw>
          </a:effectLst>
        </p:spPr>
      </p:sp>
      <p:sp>
        <p:nvSpPr>
          <p:cNvPr id="19" name="Text 16"/>
          <p:cNvSpPr/>
          <p:nvPr/>
        </p:nvSpPr>
        <p:spPr>
          <a:xfrm>
            <a:off x="8430768" y="2084832"/>
            <a:ext cx="2843784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1A27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Premier</a:t>
            </a:r>
            <a:endParaRPr lang="en-US" sz="2000" dirty="0"/>
          </a:p>
        </p:txBody>
      </p:sp>
      <p:sp>
        <p:nvSpPr>
          <p:cNvPr id="20" name="Text 17"/>
          <p:cNvSpPr/>
          <p:nvPr/>
        </p:nvSpPr>
        <p:spPr>
          <a:xfrm>
            <a:off x="8430768" y="2542032"/>
            <a:ext cx="2843784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B8A06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From $2000/yr</a:t>
            </a:r>
            <a:endParaRPr lang="en-US" sz="1500" dirty="0"/>
          </a:p>
        </p:txBody>
      </p:sp>
      <p:sp>
        <p:nvSpPr>
          <p:cNvPr id="21" name="Text 18"/>
          <p:cNvSpPr/>
          <p:nvPr/>
        </p:nvSpPr>
        <p:spPr>
          <a:xfrm>
            <a:off x="8430768" y="2889504"/>
            <a:ext cx="2843784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6B6B6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Full support</a:t>
            </a:r>
            <a:endParaRPr lang="en-US" sz="1100" dirty="0"/>
          </a:p>
        </p:txBody>
      </p:sp>
      <p:sp>
        <p:nvSpPr>
          <p:cNvPr id="22" name="Text 19"/>
          <p:cNvSpPr/>
          <p:nvPr/>
        </p:nvSpPr>
        <p:spPr>
          <a:xfrm>
            <a:off x="8449056" y="3291840"/>
            <a:ext cx="2825496" cy="251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500"/>
              </a:spcAft>
              <a:buSzPct val="100000"/>
              <a:buChar char="•"/>
            </a:pPr>
            <a:r>
              <a:rPr lang="en-US" sz="115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Everything in Member + all add-ons</a:t>
            </a:r>
            <a:endParaRPr lang="en-US" sz="1150" dirty="0"/>
          </a:p>
          <a:p>
            <a:pPr marL="177800" indent="-177800">
              <a:spcAft>
                <a:spcPts val="500"/>
              </a:spcAft>
              <a:buSzPct val="100000"/>
              <a:buChar char="•"/>
            </a:pPr>
            <a:r>
              <a:rPr lang="en-US" sz="115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Bespoke scouting &amp; in-house training</a:t>
            </a:r>
            <a:endParaRPr lang="en-US" sz="1150" dirty="0"/>
          </a:p>
          <a:p>
            <a:pPr marL="177800" indent="-177800">
              <a:spcAft>
                <a:spcPts val="500"/>
              </a:spcAft>
              <a:buSzPct val="100000"/>
              <a:buChar char="•"/>
            </a:pPr>
            <a:r>
              <a:rPr lang="en-US" sz="115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Done-with-you support</a:t>
            </a:r>
            <a:endParaRPr lang="en-US" sz="1150" dirty="0"/>
          </a:p>
          <a:p>
            <a:pPr marL="177800" indent="-177800">
              <a:spcAft>
                <a:spcPts val="500"/>
              </a:spcAft>
              <a:buSzPct val="100000"/>
              <a:buChar char="•"/>
            </a:pPr>
            <a:r>
              <a:rPr lang="en-US" sz="115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Dedicated advisor</a:t>
            </a:r>
            <a:endParaRPr lang="en-US" sz="1150" dirty="0"/>
          </a:p>
          <a:p>
            <a:pPr marL="177800" indent="-177800">
              <a:spcAft>
                <a:spcPts val="500"/>
              </a:spcAft>
              <a:buSzPct val="100000"/>
              <a:buChar char="•"/>
            </a:pPr>
            <a:r>
              <a:rPr lang="en-US" sz="115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Funder events + introductions</a:t>
            </a:r>
            <a:endParaRPr lang="en-US" sz="1150" dirty="0"/>
          </a:p>
          <a:p>
            <a:pPr marL="177800" indent="-177800">
              <a:spcAft>
                <a:spcPts val="500"/>
              </a:spcAft>
              <a:buSzPct val="100000"/>
              <a:buChar char="•"/>
            </a:pPr>
            <a:r>
              <a:rPr lang="en-US" sz="115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Featured profile + consortia (P2)</a:t>
            </a:r>
            <a:endParaRPr lang="en-US" sz="115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/home/claude/assets/logo_mark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0080" y="310896"/>
            <a:ext cx="1129316" cy="384048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640080" y="640080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00" b="1" dirty="0">
                <a:solidFill>
                  <a:srgbClr val="1A27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Catalyst East Africa</a:t>
            </a:r>
            <a:r>
              <a:rPr lang="en-US" sz="900" dirty="0">
                <a:solidFill>
                  <a:srgbClr val="B8A06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 —  Membership Programme</a:t>
            </a:r>
            <a:endParaRPr lang="en-US" sz="900" dirty="0"/>
          </a:p>
        </p:txBody>
      </p:sp>
      <p:sp>
        <p:nvSpPr>
          <p:cNvPr id="4" name="Text 1"/>
          <p:cNvSpPr/>
          <p:nvPr/>
        </p:nvSpPr>
        <p:spPr>
          <a:xfrm>
            <a:off x="11000232" y="6400800"/>
            <a:ext cx="548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B6B6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900" dirty="0"/>
          </a:p>
        </p:txBody>
      </p:sp>
      <p:sp>
        <p:nvSpPr>
          <p:cNvPr id="5" name="Text 2"/>
          <p:cNvSpPr/>
          <p:nvPr/>
        </p:nvSpPr>
        <p:spPr>
          <a:xfrm>
            <a:off x="640080" y="868680"/>
            <a:ext cx="10908792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3000" b="1" dirty="0">
                <a:solidFill>
                  <a:srgbClr val="1A27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Member add-ons</a:t>
            </a:r>
            <a:endParaRPr lang="en-US" sz="3000" dirty="0"/>
          </a:p>
        </p:txBody>
      </p:sp>
      <p:sp>
        <p:nvSpPr>
          <p:cNvPr id="6" name="Text 3"/>
          <p:cNvSpPr/>
          <p:nvPr/>
        </p:nvSpPr>
        <p:spPr>
          <a:xfrm>
            <a:off x="640080" y="1554480"/>
            <a:ext cx="10908792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6B6B6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Optional modules a Member can attach to tailor their support — all included automatically at Premier level.</a:t>
            </a:r>
            <a:endParaRPr lang="en-US" sz="1400" dirty="0"/>
          </a:p>
        </p:txBody>
      </p:sp>
      <p:sp>
        <p:nvSpPr>
          <p:cNvPr id="7" name="Shape 4"/>
          <p:cNvSpPr/>
          <p:nvPr/>
        </p:nvSpPr>
        <p:spPr>
          <a:xfrm>
            <a:off x="640080" y="2286000"/>
            <a:ext cx="3392424" cy="2286000"/>
          </a:xfrm>
          <a:prstGeom prst="roundRect">
            <a:avLst>
              <a:gd name="adj" fmla="val 3600"/>
            </a:avLst>
          </a:prstGeom>
          <a:solidFill>
            <a:srgbClr val="F6F1E9"/>
          </a:solidFill>
          <a:ln w="12700">
            <a:solidFill>
              <a:srgbClr val="E2D9C7"/>
            </a:solidFill>
            <a:prstDash val="solid"/>
          </a:ln>
          <a:effectLst>
            <a:outerShdw blurRad="88900" dist="38100" dir="5400000" algn="bl" rotWithShape="0">
              <a:srgbClr val="1A2740">
                <a:alpha val="13000"/>
              </a:srgbClr>
            </a:outerShdw>
          </a:effectLst>
        </p:spPr>
      </p:sp>
      <p:sp>
        <p:nvSpPr>
          <p:cNvPr id="8" name="Text 5"/>
          <p:cNvSpPr/>
          <p:nvPr/>
        </p:nvSpPr>
        <p:spPr>
          <a:xfrm>
            <a:off x="914400" y="2560320"/>
            <a:ext cx="2843784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600" b="1" dirty="0">
                <a:solidFill>
                  <a:srgbClr val="1A27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Sector-tailored alerts</a:t>
            </a:r>
            <a:endParaRPr lang="en-US" sz="1600" dirty="0"/>
          </a:p>
        </p:txBody>
      </p:sp>
      <p:sp>
        <p:nvSpPr>
          <p:cNvPr id="9" name="Text 6"/>
          <p:cNvSpPr/>
          <p:nvPr/>
        </p:nvSpPr>
        <p:spPr>
          <a:xfrm>
            <a:off x="914400" y="3246120"/>
            <a:ext cx="2843784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12000"/>
              </a:lnSpc>
              <a:buNone/>
            </a:pPr>
            <a:r>
              <a:rPr lang="en-US" sz="125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Grant intelligence filtered to your sector and priorities.</a:t>
            </a:r>
            <a:endParaRPr lang="en-US" sz="1250" dirty="0"/>
          </a:p>
        </p:txBody>
      </p:sp>
      <p:sp>
        <p:nvSpPr>
          <p:cNvPr id="10" name="Text 7"/>
          <p:cNvSpPr/>
          <p:nvPr/>
        </p:nvSpPr>
        <p:spPr>
          <a:xfrm>
            <a:off x="914400" y="4069080"/>
            <a:ext cx="2843784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B8A06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$120 / yr</a:t>
            </a:r>
            <a:endParaRPr lang="en-US" sz="1500" dirty="0"/>
          </a:p>
        </p:txBody>
      </p:sp>
      <p:sp>
        <p:nvSpPr>
          <p:cNvPr id="11" name="Shape 8"/>
          <p:cNvSpPr/>
          <p:nvPr/>
        </p:nvSpPr>
        <p:spPr>
          <a:xfrm>
            <a:off x="4398264" y="2286000"/>
            <a:ext cx="3392424" cy="2286000"/>
          </a:xfrm>
          <a:prstGeom prst="roundRect">
            <a:avLst>
              <a:gd name="adj" fmla="val 3600"/>
            </a:avLst>
          </a:prstGeom>
          <a:solidFill>
            <a:srgbClr val="F6F1E9"/>
          </a:solidFill>
          <a:ln w="12700">
            <a:solidFill>
              <a:srgbClr val="E2D9C7"/>
            </a:solidFill>
            <a:prstDash val="solid"/>
          </a:ln>
          <a:effectLst>
            <a:outerShdw blurRad="88900" dist="38100" dir="5400000" algn="bl" rotWithShape="0">
              <a:srgbClr val="1A2740">
                <a:alpha val="13000"/>
              </a:srgbClr>
            </a:outerShdw>
          </a:effectLst>
        </p:spPr>
      </p:sp>
      <p:sp>
        <p:nvSpPr>
          <p:cNvPr id="12" name="Text 9"/>
          <p:cNvSpPr/>
          <p:nvPr/>
        </p:nvSpPr>
        <p:spPr>
          <a:xfrm>
            <a:off x="4672584" y="2560320"/>
            <a:ext cx="2843784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600" b="1" dirty="0">
                <a:solidFill>
                  <a:srgbClr val="1A27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Guided pathways</a:t>
            </a:r>
            <a:endParaRPr lang="en-US" sz="1600" dirty="0"/>
          </a:p>
        </p:txBody>
      </p:sp>
      <p:sp>
        <p:nvSpPr>
          <p:cNvPr id="13" name="Text 10"/>
          <p:cNvSpPr/>
          <p:nvPr/>
        </p:nvSpPr>
        <p:spPr>
          <a:xfrm>
            <a:off x="4672584" y="3246120"/>
            <a:ext cx="2843784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12000"/>
              </a:lnSpc>
              <a:buNone/>
            </a:pPr>
            <a:r>
              <a:rPr lang="en-US" sz="125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Guided support through accreditation and roadmap implementation.</a:t>
            </a:r>
            <a:endParaRPr lang="en-US" sz="1250" dirty="0"/>
          </a:p>
        </p:txBody>
      </p:sp>
      <p:sp>
        <p:nvSpPr>
          <p:cNvPr id="14" name="Text 11"/>
          <p:cNvSpPr/>
          <p:nvPr/>
        </p:nvSpPr>
        <p:spPr>
          <a:xfrm>
            <a:off x="4672584" y="4069080"/>
            <a:ext cx="2843784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B8A06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$350 / yr</a:t>
            </a:r>
            <a:endParaRPr lang="en-US" sz="1500" dirty="0"/>
          </a:p>
        </p:txBody>
      </p:sp>
      <p:sp>
        <p:nvSpPr>
          <p:cNvPr id="15" name="Shape 12"/>
          <p:cNvSpPr/>
          <p:nvPr/>
        </p:nvSpPr>
        <p:spPr>
          <a:xfrm>
            <a:off x="8156448" y="2286000"/>
            <a:ext cx="3392424" cy="2286000"/>
          </a:xfrm>
          <a:prstGeom prst="roundRect">
            <a:avLst>
              <a:gd name="adj" fmla="val 3600"/>
            </a:avLst>
          </a:prstGeom>
          <a:solidFill>
            <a:srgbClr val="F6F1E9"/>
          </a:solidFill>
          <a:ln w="12700">
            <a:solidFill>
              <a:srgbClr val="E2D9C7"/>
            </a:solidFill>
            <a:prstDash val="solid"/>
          </a:ln>
          <a:effectLst>
            <a:outerShdw blurRad="88900" dist="38100" dir="5400000" algn="bl" rotWithShape="0">
              <a:srgbClr val="1A2740">
                <a:alpha val="13000"/>
              </a:srgbClr>
            </a:outerShdw>
          </a:effectLst>
        </p:spPr>
      </p:sp>
      <p:sp>
        <p:nvSpPr>
          <p:cNvPr id="16" name="Text 13"/>
          <p:cNvSpPr/>
          <p:nvPr/>
        </p:nvSpPr>
        <p:spPr>
          <a:xfrm>
            <a:off x="8430768" y="2560320"/>
            <a:ext cx="2843784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600" b="1" dirty="0">
                <a:solidFill>
                  <a:srgbClr val="1A27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Quarterly advisory hours</a:t>
            </a:r>
            <a:endParaRPr lang="en-US" sz="1600" dirty="0"/>
          </a:p>
        </p:txBody>
      </p:sp>
      <p:sp>
        <p:nvSpPr>
          <p:cNvPr id="17" name="Text 14"/>
          <p:cNvSpPr/>
          <p:nvPr/>
        </p:nvSpPr>
        <p:spPr>
          <a:xfrm>
            <a:off x="8430768" y="3246120"/>
            <a:ext cx="2843784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12000"/>
              </a:lnSpc>
              <a:buNone/>
            </a:pPr>
            <a:r>
              <a:rPr lang="en-US" sz="125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Four advisory sessions a year with a CEA specialist.</a:t>
            </a:r>
            <a:endParaRPr lang="en-US" sz="1250" dirty="0"/>
          </a:p>
        </p:txBody>
      </p:sp>
      <p:sp>
        <p:nvSpPr>
          <p:cNvPr id="18" name="Text 15"/>
          <p:cNvSpPr/>
          <p:nvPr/>
        </p:nvSpPr>
        <p:spPr>
          <a:xfrm>
            <a:off x="8430768" y="4069080"/>
            <a:ext cx="2843784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B8A06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$300 / yr</a:t>
            </a:r>
            <a:endParaRPr lang="en-US" sz="1500" dirty="0"/>
          </a:p>
        </p:txBody>
      </p:sp>
      <p:sp>
        <p:nvSpPr>
          <p:cNvPr id="19" name="Text 16"/>
          <p:cNvSpPr/>
          <p:nvPr/>
        </p:nvSpPr>
        <p:spPr>
          <a:xfrm>
            <a:off x="640080" y="4892040"/>
            <a:ext cx="10908792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Bundle all three: </a:t>
            </a:r>
            <a:r>
              <a:rPr lang="en-US" sz="1400" b="1" dirty="0">
                <a:solidFill>
                  <a:srgbClr val="1A27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$650 / yr</a:t>
            </a:r>
            <a:r>
              <a:rPr lang="en-US" sz="1400" i="1" dirty="0">
                <a:solidFill>
                  <a:srgbClr val="6B6B6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  •   included with Premier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/home/claude/assets/logo_mark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0080" y="310896"/>
            <a:ext cx="1129316" cy="384048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640080" y="640080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00" b="1" dirty="0">
                <a:solidFill>
                  <a:srgbClr val="1A27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Catalyst East Africa</a:t>
            </a:r>
            <a:r>
              <a:rPr lang="en-US" sz="900" dirty="0">
                <a:solidFill>
                  <a:srgbClr val="B8A06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 —  Membership Programme</a:t>
            </a:r>
            <a:endParaRPr lang="en-US" sz="900" dirty="0"/>
          </a:p>
        </p:txBody>
      </p:sp>
      <p:sp>
        <p:nvSpPr>
          <p:cNvPr id="4" name="Text 1"/>
          <p:cNvSpPr/>
          <p:nvPr/>
        </p:nvSpPr>
        <p:spPr>
          <a:xfrm>
            <a:off x="11000232" y="6400800"/>
            <a:ext cx="548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B6B6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900" dirty="0"/>
          </a:p>
        </p:txBody>
      </p:sp>
      <p:sp>
        <p:nvSpPr>
          <p:cNvPr id="5" name="Text 2"/>
          <p:cNvSpPr/>
          <p:nvPr/>
        </p:nvSpPr>
        <p:spPr>
          <a:xfrm>
            <a:off x="640080" y="868680"/>
            <a:ext cx="10908792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3000" b="1" dirty="0">
                <a:solidFill>
                  <a:srgbClr val="1A27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Pricing</a:t>
            </a:r>
            <a:endParaRPr lang="en-US" sz="3000" dirty="0"/>
          </a:p>
        </p:txBody>
      </p:sp>
      <p:sp>
        <p:nvSpPr>
          <p:cNvPr id="6" name="Text 3"/>
          <p:cNvSpPr/>
          <p:nvPr/>
        </p:nvSpPr>
        <p:spPr>
          <a:xfrm>
            <a:off x="640080" y="1554480"/>
            <a:ext cx="10908792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6B6B6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Equity-based — your fee within each tier is set by your annual budget band. All figures annual, USD.</a:t>
            </a:r>
            <a:endParaRPr lang="en-US" sz="1300" dirty="0"/>
          </a:p>
        </p:txBody>
      </p:sp>
      <p:graphicFrame>
        <p:nvGraphicFramePr>
          <p:cNvPr id="9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26838417"/>
              </p:ext>
            </p:extLst>
          </p:nvPr>
        </p:nvGraphicFramePr>
        <p:xfrm>
          <a:off x="640080" y="2103120"/>
          <a:ext cx="6400800" cy="2286000"/>
        </p:xfrm>
        <a:graphic>
          <a:graphicData uri="http://schemas.openxmlformats.org/drawingml/2006/table">
            <a:tbl>
              <a:tblPr/>
              <a:tblGrid>
                <a:gridCol w="17373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544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544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5448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640080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3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Tier</a:t>
                      </a:r>
                      <a:endParaRPr lang="en-US" sz="13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E2D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2D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2D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2D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2740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3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Grassroots</a:t>
                      </a:r>
                      <a:endParaRPr lang="en-US" sz="13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  <a:p>
                      <a:pPr marL="0" indent="0" algn="ctr">
                        <a:buNone/>
                      </a:pPr>
                      <a:r>
                        <a:rPr lang="en-US" sz="13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(&lt;$100k)</a:t>
                      </a:r>
                      <a:endParaRPr lang="en-US" sz="13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E2D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2D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2D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2D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2740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3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Growing</a:t>
                      </a:r>
                      <a:endParaRPr lang="en-US" sz="13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  <a:p>
                      <a:pPr marL="0" indent="0" algn="ctr">
                        <a:buNone/>
                      </a:pPr>
                      <a:r>
                        <a:rPr lang="en-US" sz="13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($100k–$500k)</a:t>
                      </a:r>
                      <a:endParaRPr lang="en-US" sz="13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E2D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2D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2D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2D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2740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3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Established</a:t>
                      </a:r>
                      <a:endParaRPr lang="en-US" sz="13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  <a:p>
                      <a:pPr marL="0" indent="0" algn="ctr">
                        <a:buNone/>
                      </a:pPr>
                      <a:r>
                        <a:rPr lang="en-US" sz="13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(&gt;$500k)</a:t>
                      </a:r>
                      <a:endParaRPr lang="en-US" sz="13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E2D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2D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2D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2D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274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48640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300" b="1" dirty="0">
                          <a:solidFill>
                            <a:srgbClr val="1A274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Associate</a:t>
                      </a:r>
                      <a:endParaRPr lang="en-US" sz="13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E2D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2D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2D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2D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300" kern="120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charset="0"/>
                          <a:cs typeface="Arial" pitchFamily="34" charset="-120"/>
                        </a:rPr>
                        <a:t>$25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E2D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2D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2D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2D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300" kern="120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charset="0"/>
                          <a:cs typeface="Arial" pitchFamily="34" charset="-120"/>
                        </a:rPr>
                        <a:t>$50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E2D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2D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2D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2D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300" kern="120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charset="0"/>
                          <a:cs typeface="Arial" pitchFamily="34" charset="-120"/>
                        </a:rPr>
                        <a:t>$100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E2D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2D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2D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2D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4864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300" b="1" dirty="0">
                          <a:solidFill>
                            <a:srgbClr val="1A274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Member</a:t>
                      </a:r>
                      <a:endParaRPr lang="en-US" sz="13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E2D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2D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2D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2D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1E9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$1000</a:t>
                      </a:r>
                      <a:endParaRPr lang="en-US" sz="13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E2D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2D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2D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2D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1E9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$1,250</a:t>
                      </a:r>
                      <a:endParaRPr lang="en-US" sz="13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E2D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2D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2D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2D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1E9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$1,500</a:t>
                      </a:r>
                      <a:endParaRPr lang="en-US" sz="13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E2D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2D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2D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2D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1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48640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300" b="1" dirty="0">
                          <a:solidFill>
                            <a:srgbClr val="1A2740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Premier</a:t>
                      </a:r>
                      <a:endParaRPr lang="en-US" sz="13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E2D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2D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2D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2D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300" dirty="0">
                          <a:solidFill>
                            <a:srgbClr val="333333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$2000</a:t>
                      </a:r>
                      <a:endParaRPr lang="en-US" sz="13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E2D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2D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2D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2D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300" dirty="0">
                          <a:solidFill>
                            <a:srgbClr val="333333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$2,500</a:t>
                      </a:r>
                      <a:endParaRPr lang="en-US" sz="13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E2D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2D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2D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2D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300" dirty="0">
                          <a:solidFill>
                            <a:srgbClr val="333333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$3000</a:t>
                      </a:r>
                      <a:endParaRPr lang="en-US" sz="13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E2D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2D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2D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2D9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8" name="Shape 4"/>
          <p:cNvSpPr/>
          <p:nvPr/>
        </p:nvSpPr>
        <p:spPr>
          <a:xfrm>
            <a:off x="7498080" y="2103120"/>
            <a:ext cx="4050792" cy="2468880"/>
          </a:xfrm>
          <a:prstGeom prst="roundRect">
            <a:avLst>
              <a:gd name="adj" fmla="val 3333"/>
            </a:avLst>
          </a:prstGeom>
          <a:solidFill>
            <a:srgbClr val="F6F1E9"/>
          </a:solidFill>
          <a:ln w="12700">
            <a:solidFill>
              <a:srgbClr val="E2D9C7"/>
            </a:solidFill>
            <a:prstDash val="solid"/>
          </a:ln>
          <a:effectLst>
            <a:outerShdw blurRad="88900" dist="38100" dir="5400000" algn="bl" rotWithShape="0">
              <a:srgbClr val="1A2740">
                <a:alpha val="13000"/>
              </a:srgbClr>
            </a:outerShdw>
          </a:effectLst>
        </p:spPr>
      </p:sp>
      <p:sp>
        <p:nvSpPr>
          <p:cNvPr id="7" name="Text 5"/>
          <p:cNvSpPr/>
          <p:nvPr/>
        </p:nvSpPr>
        <p:spPr>
          <a:xfrm>
            <a:off x="7772400" y="2286000"/>
            <a:ext cx="32918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1A27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Member add-ons</a:t>
            </a:r>
            <a:endParaRPr lang="en-US" sz="1500" dirty="0"/>
          </a:p>
        </p:txBody>
      </p:sp>
      <p:sp>
        <p:nvSpPr>
          <p:cNvPr id="10" name="Text 6"/>
          <p:cNvSpPr/>
          <p:nvPr/>
        </p:nvSpPr>
        <p:spPr>
          <a:xfrm>
            <a:off x="7772400" y="2697480"/>
            <a:ext cx="3291840" cy="182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25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Sector-tailored alerts</a:t>
            </a:r>
            <a:endParaRPr lang="en-US" sz="1250" dirty="0"/>
          </a:p>
          <a:p>
            <a:pPr marL="0" indent="0">
              <a:spcAft>
                <a:spcPts val="600"/>
              </a:spcAft>
              <a:buNone/>
            </a:pPr>
            <a:r>
              <a:rPr lang="en-US" sz="1250" b="1" dirty="0">
                <a:solidFill>
                  <a:srgbClr val="B8A06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$120</a:t>
            </a:r>
            <a:endParaRPr lang="en-US" sz="1250" dirty="0"/>
          </a:p>
          <a:p>
            <a:pPr marL="0" indent="0">
              <a:buNone/>
            </a:pPr>
            <a:r>
              <a:rPr lang="en-US" sz="125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Guided pathways</a:t>
            </a:r>
            <a:endParaRPr lang="en-US" sz="1250" dirty="0"/>
          </a:p>
          <a:p>
            <a:pPr marL="0" indent="0">
              <a:spcAft>
                <a:spcPts val="600"/>
              </a:spcAft>
              <a:buNone/>
            </a:pPr>
            <a:r>
              <a:rPr lang="en-US" sz="1250" b="1" dirty="0">
                <a:solidFill>
                  <a:srgbClr val="B8A06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$350</a:t>
            </a:r>
            <a:endParaRPr lang="en-US" sz="1250" dirty="0"/>
          </a:p>
          <a:p>
            <a:pPr marL="0" indent="0">
              <a:buNone/>
            </a:pPr>
            <a:r>
              <a:rPr lang="en-US" sz="125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Quarterly advisory hours</a:t>
            </a:r>
            <a:endParaRPr lang="en-US" sz="1250" dirty="0"/>
          </a:p>
          <a:p>
            <a:pPr marL="0" indent="0">
              <a:buNone/>
            </a:pPr>
            <a:r>
              <a:rPr lang="en-US" sz="1250" b="1" dirty="0">
                <a:solidFill>
                  <a:srgbClr val="B8A06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$300   •   bundle $650</a:t>
            </a:r>
            <a:endParaRPr lang="en-US" sz="1250" dirty="0"/>
          </a:p>
        </p:txBody>
      </p:sp>
      <p:sp>
        <p:nvSpPr>
          <p:cNvPr id="11" name="Text 7"/>
          <p:cNvSpPr/>
          <p:nvPr/>
        </p:nvSpPr>
        <p:spPr>
          <a:xfrm>
            <a:off x="640080" y="4800600"/>
            <a:ext cx="10908792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6B6B6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Figures are an indicative starting point, to be validated before launch.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/home/claude/assets/logo_mark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0080" y="310896"/>
            <a:ext cx="1129316" cy="384048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640080" y="640080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00" b="1" dirty="0">
                <a:solidFill>
                  <a:srgbClr val="1A27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Catalyst East Africa</a:t>
            </a:r>
            <a:r>
              <a:rPr lang="en-US" sz="900" dirty="0">
                <a:solidFill>
                  <a:srgbClr val="B8A06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 —  Membership Programme</a:t>
            </a:r>
            <a:endParaRPr lang="en-US" sz="900" dirty="0"/>
          </a:p>
        </p:txBody>
      </p:sp>
      <p:sp>
        <p:nvSpPr>
          <p:cNvPr id="4" name="Text 1"/>
          <p:cNvSpPr/>
          <p:nvPr/>
        </p:nvSpPr>
        <p:spPr>
          <a:xfrm>
            <a:off x="11000232" y="6400800"/>
            <a:ext cx="548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B6B6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900" dirty="0"/>
          </a:p>
        </p:txBody>
      </p:sp>
      <p:sp>
        <p:nvSpPr>
          <p:cNvPr id="5" name="Text 2"/>
          <p:cNvSpPr/>
          <p:nvPr/>
        </p:nvSpPr>
        <p:spPr>
          <a:xfrm>
            <a:off x="640080" y="868680"/>
            <a:ext cx="10908792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3000" b="1" dirty="0">
                <a:solidFill>
                  <a:srgbClr val="1A27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member journey</a:t>
            </a:r>
            <a:endParaRPr lang="en-US" sz="3000" dirty="0"/>
          </a:p>
        </p:txBody>
      </p:sp>
      <p:sp>
        <p:nvSpPr>
          <p:cNvPr id="6" name="Shape 3"/>
          <p:cNvSpPr/>
          <p:nvPr/>
        </p:nvSpPr>
        <p:spPr>
          <a:xfrm>
            <a:off x="640080" y="1920240"/>
            <a:ext cx="3392424" cy="1691640"/>
          </a:xfrm>
          <a:prstGeom prst="roundRect">
            <a:avLst>
              <a:gd name="adj" fmla="val 4865"/>
            </a:avLst>
          </a:prstGeom>
          <a:solidFill>
            <a:srgbClr val="F6F1E9"/>
          </a:solidFill>
          <a:ln w="12700">
            <a:solidFill>
              <a:srgbClr val="E2D9C7"/>
            </a:solidFill>
            <a:prstDash val="solid"/>
          </a:ln>
          <a:effectLst>
            <a:outerShdw blurRad="88900" dist="38100" dir="5400000" algn="bl" rotWithShape="0">
              <a:srgbClr val="1A2740">
                <a:alpha val="13000"/>
              </a:srgbClr>
            </a:outerShdw>
          </a:effectLst>
        </p:spPr>
      </p:sp>
      <p:sp>
        <p:nvSpPr>
          <p:cNvPr id="7" name="Shape 4"/>
          <p:cNvSpPr/>
          <p:nvPr/>
        </p:nvSpPr>
        <p:spPr>
          <a:xfrm>
            <a:off x="914400" y="2194560"/>
            <a:ext cx="566928" cy="566928"/>
          </a:xfrm>
          <a:prstGeom prst="ellipse">
            <a:avLst/>
          </a:prstGeom>
          <a:solidFill>
            <a:srgbClr val="B8A06A"/>
          </a:solidFill>
          <a:ln/>
        </p:spPr>
      </p:sp>
      <p:sp>
        <p:nvSpPr>
          <p:cNvPr id="8" name="Text 5"/>
          <p:cNvSpPr/>
          <p:nvPr/>
        </p:nvSpPr>
        <p:spPr>
          <a:xfrm>
            <a:off x="914400" y="2194560"/>
            <a:ext cx="566928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</a:t>
            </a:r>
            <a:endParaRPr lang="en-US" sz="2000" dirty="0"/>
          </a:p>
        </p:txBody>
      </p:sp>
      <p:sp>
        <p:nvSpPr>
          <p:cNvPr id="9" name="Text 6"/>
          <p:cNvSpPr/>
          <p:nvPr/>
        </p:nvSpPr>
        <p:spPr>
          <a:xfrm>
            <a:off x="914400" y="2834640"/>
            <a:ext cx="2843784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10000"/>
              </a:lnSpc>
              <a:buNone/>
            </a:pPr>
            <a:r>
              <a:rPr lang="en-US" sz="125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Apply &amp; get matched to your tier and budget band</a:t>
            </a:r>
            <a:endParaRPr lang="en-US" sz="1250" dirty="0"/>
          </a:p>
        </p:txBody>
      </p:sp>
      <p:sp>
        <p:nvSpPr>
          <p:cNvPr id="10" name="Shape 7"/>
          <p:cNvSpPr/>
          <p:nvPr/>
        </p:nvSpPr>
        <p:spPr>
          <a:xfrm>
            <a:off x="4398264" y="1920240"/>
            <a:ext cx="3392424" cy="1691640"/>
          </a:xfrm>
          <a:prstGeom prst="roundRect">
            <a:avLst>
              <a:gd name="adj" fmla="val 4865"/>
            </a:avLst>
          </a:prstGeom>
          <a:solidFill>
            <a:srgbClr val="F6F1E9"/>
          </a:solidFill>
          <a:ln w="12700">
            <a:solidFill>
              <a:srgbClr val="E2D9C7"/>
            </a:solidFill>
            <a:prstDash val="solid"/>
          </a:ln>
          <a:effectLst>
            <a:outerShdw blurRad="88900" dist="38100" dir="5400000" algn="bl" rotWithShape="0">
              <a:srgbClr val="1A2740">
                <a:alpha val="13000"/>
              </a:srgbClr>
            </a:outerShdw>
          </a:effectLst>
        </p:spPr>
      </p:sp>
      <p:sp>
        <p:nvSpPr>
          <p:cNvPr id="11" name="Shape 8"/>
          <p:cNvSpPr/>
          <p:nvPr/>
        </p:nvSpPr>
        <p:spPr>
          <a:xfrm>
            <a:off x="4672584" y="2194560"/>
            <a:ext cx="566928" cy="566928"/>
          </a:xfrm>
          <a:prstGeom prst="ellipse">
            <a:avLst/>
          </a:prstGeom>
          <a:solidFill>
            <a:srgbClr val="B8A06A"/>
          </a:solidFill>
          <a:ln/>
        </p:spPr>
      </p:sp>
      <p:sp>
        <p:nvSpPr>
          <p:cNvPr id="12" name="Text 9"/>
          <p:cNvSpPr/>
          <p:nvPr/>
        </p:nvSpPr>
        <p:spPr>
          <a:xfrm>
            <a:off x="4672584" y="2194560"/>
            <a:ext cx="566928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000" dirty="0"/>
          </a:p>
        </p:txBody>
      </p:sp>
      <p:sp>
        <p:nvSpPr>
          <p:cNvPr id="13" name="Text 10"/>
          <p:cNvSpPr/>
          <p:nvPr/>
        </p:nvSpPr>
        <p:spPr>
          <a:xfrm>
            <a:off x="4672584" y="2834640"/>
            <a:ext cx="2843784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10000"/>
              </a:lnSpc>
              <a:buNone/>
            </a:pPr>
            <a:r>
              <a:rPr lang="en-US" sz="125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Establish your baseline and get a personalised roadmap</a:t>
            </a:r>
            <a:endParaRPr lang="en-US" sz="1250" dirty="0"/>
          </a:p>
        </p:txBody>
      </p:sp>
      <p:sp>
        <p:nvSpPr>
          <p:cNvPr id="14" name="Shape 11"/>
          <p:cNvSpPr/>
          <p:nvPr/>
        </p:nvSpPr>
        <p:spPr>
          <a:xfrm>
            <a:off x="8156448" y="1920240"/>
            <a:ext cx="3392424" cy="1691640"/>
          </a:xfrm>
          <a:prstGeom prst="roundRect">
            <a:avLst>
              <a:gd name="adj" fmla="val 4865"/>
            </a:avLst>
          </a:prstGeom>
          <a:solidFill>
            <a:srgbClr val="F6F1E9"/>
          </a:solidFill>
          <a:ln w="12700">
            <a:solidFill>
              <a:srgbClr val="E2D9C7"/>
            </a:solidFill>
            <a:prstDash val="solid"/>
          </a:ln>
          <a:effectLst>
            <a:outerShdw blurRad="88900" dist="38100" dir="5400000" algn="bl" rotWithShape="0">
              <a:srgbClr val="1A2740">
                <a:alpha val="13000"/>
              </a:srgbClr>
            </a:outerShdw>
          </a:effectLst>
        </p:spPr>
      </p:sp>
      <p:sp>
        <p:nvSpPr>
          <p:cNvPr id="15" name="Shape 12"/>
          <p:cNvSpPr/>
          <p:nvPr/>
        </p:nvSpPr>
        <p:spPr>
          <a:xfrm>
            <a:off x="8430768" y="2194560"/>
            <a:ext cx="566928" cy="566928"/>
          </a:xfrm>
          <a:prstGeom prst="ellipse">
            <a:avLst/>
          </a:prstGeom>
          <a:solidFill>
            <a:srgbClr val="B8A06A"/>
          </a:solidFill>
          <a:ln/>
        </p:spPr>
      </p:sp>
      <p:sp>
        <p:nvSpPr>
          <p:cNvPr id="16" name="Text 13"/>
          <p:cNvSpPr/>
          <p:nvPr/>
        </p:nvSpPr>
        <p:spPr>
          <a:xfrm>
            <a:off x="8430768" y="2194560"/>
            <a:ext cx="566928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000" dirty="0"/>
          </a:p>
        </p:txBody>
      </p:sp>
      <p:sp>
        <p:nvSpPr>
          <p:cNvPr id="17" name="Text 14"/>
          <p:cNvSpPr/>
          <p:nvPr/>
        </p:nvSpPr>
        <p:spPr>
          <a:xfrm>
            <a:off x="8430768" y="2834640"/>
            <a:ext cx="2843784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10000"/>
              </a:lnSpc>
              <a:buNone/>
            </a:pPr>
            <a:r>
              <a:rPr lang="en-US" sz="125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Access grant intelligence, learning and tools</a:t>
            </a:r>
            <a:endParaRPr lang="en-US" sz="1250" dirty="0"/>
          </a:p>
        </p:txBody>
      </p:sp>
      <p:sp>
        <p:nvSpPr>
          <p:cNvPr id="18" name="Shape 15"/>
          <p:cNvSpPr/>
          <p:nvPr/>
        </p:nvSpPr>
        <p:spPr>
          <a:xfrm>
            <a:off x="640080" y="3977640"/>
            <a:ext cx="3392424" cy="1691640"/>
          </a:xfrm>
          <a:prstGeom prst="roundRect">
            <a:avLst>
              <a:gd name="adj" fmla="val 4865"/>
            </a:avLst>
          </a:prstGeom>
          <a:solidFill>
            <a:srgbClr val="F6F1E9"/>
          </a:solidFill>
          <a:ln w="12700">
            <a:solidFill>
              <a:srgbClr val="E2D9C7"/>
            </a:solidFill>
            <a:prstDash val="solid"/>
          </a:ln>
          <a:effectLst>
            <a:outerShdw blurRad="88900" dist="38100" dir="5400000" algn="bl" rotWithShape="0">
              <a:srgbClr val="1A2740">
                <a:alpha val="13000"/>
              </a:srgbClr>
            </a:outerShdw>
          </a:effectLst>
        </p:spPr>
      </p:sp>
      <p:sp>
        <p:nvSpPr>
          <p:cNvPr id="19" name="Shape 16"/>
          <p:cNvSpPr/>
          <p:nvPr/>
        </p:nvSpPr>
        <p:spPr>
          <a:xfrm>
            <a:off x="914400" y="4251960"/>
            <a:ext cx="566928" cy="566928"/>
          </a:xfrm>
          <a:prstGeom prst="ellipse">
            <a:avLst/>
          </a:prstGeom>
          <a:solidFill>
            <a:srgbClr val="B8A06A"/>
          </a:solidFill>
          <a:ln/>
        </p:spPr>
      </p:sp>
      <p:sp>
        <p:nvSpPr>
          <p:cNvPr id="20" name="Text 17"/>
          <p:cNvSpPr/>
          <p:nvPr/>
        </p:nvSpPr>
        <p:spPr>
          <a:xfrm>
            <a:off x="914400" y="4251960"/>
            <a:ext cx="566928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000" dirty="0"/>
          </a:p>
        </p:txBody>
      </p:sp>
      <p:sp>
        <p:nvSpPr>
          <p:cNvPr id="21" name="Text 18"/>
          <p:cNvSpPr/>
          <p:nvPr/>
        </p:nvSpPr>
        <p:spPr>
          <a:xfrm>
            <a:off x="914400" y="4892040"/>
            <a:ext cx="2843784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10000"/>
              </a:lnSpc>
              <a:buNone/>
            </a:pPr>
            <a:r>
              <a:rPr lang="en-US" sz="125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Progress along the Funder-Ready pathway</a:t>
            </a:r>
            <a:endParaRPr lang="en-US" sz="1250" dirty="0"/>
          </a:p>
        </p:txBody>
      </p:sp>
      <p:sp>
        <p:nvSpPr>
          <p:cNvPr id="22" name="Shape 19"/>
          <p:cNvSpPr/>
          <p:nvPr/>
        </p:nvSpPr>
        <p:spPr>
          <a:xfrm>
            <a:off x="4398264" y="3977640"/>
            <a:ext cx="3392424" cy="1691640"/>
          </a:xfrm>
          <a:prstGeom prst="roundRect">
            <a:avLst>
              <a:gd name="adj" fmla="val 4865"/>
            </a:avLst>
          </a:prstGeom>
          <a:solidFill>
            <a:srgbClr val="F6F1E9"/>
          </a:solidFill>
          <a:ln w="12700">
            <a:solidFill>
              <a:srgbClr val="E2D9C7"/>
            </a:solidFill>
            <a:prstDash val="solid"/>
          </a:ln>
          <a:effectLst>
            <a:outerShdw blurRad="88900" dist="38100" dir="5400000" algn="bl" rotWithShape="0">
              <a:srgbClr val="1A2740">
                <a:alpha val="13000"/>
              </a:srgbClr>
            </a:outerShdw>
          </a:effectLst>
        </p:spPr>
      </p:sp>
      <p:sp>
        <p:nvSpPr>
          <p:cNvPr id="23" name="Shape 20"/>
          <p:cNvSpPr/>
          <p:nvPr/>
        </p:nvSpPr>
        <p:spPr>
          <a:xfrm>
            <a:off x="4672584" y="4251960"/>
            <a:ext cx="566928" cy="566928"/>
          </a:xfrm>
          <a:prstGeom prst="ellipse">
            <a:avLst/>
          </a:prstGeom>
          <a:solidFill>
            <a:srgbClr val="B8A06A"/>
          </a:solidFill>
          <a:ln/>
        </p:spPr>
      </p:sp>
      <p:sp>
        <p:nvSpPr>
          <p:cNvPr id="24" name="Text 21"/>
          <p:cNvSpPr/>
          <p:nvPr/>
        </p:nvSpPr>
        <p:spPr>
          <a:xfrm>
            <a:off x="4672584" y="4251960"/>
            <a:ext cx="566928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000" dirty="0"/>
          </a:p>
        </p:txBody>
      </p:sp>
      <p:sp>
        <p:nvSpPr>
          <p:cNvPr id="25" name="Text 22"/>
          <p:cNvSpPr/>
          <p:nvPr/>
        </p:nvSpPr>
        <p:spPr>
          <a:xfrm>
            <a:off x="4672584" y="4892040"/>
            <a:ext cx="2843784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10000"/>
              </a:lnSpc>
              <a:buNone/>
            </a:pPr>
            <a:r>
              <a:rPr lang="en-US" sz="125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Phase 2: join networking and access funder introductions</a:t>
            </a:r>
            <a:endParaRPr lang="en-US" sz="1250" dirty="0"/>
          </a:p>
        </p:txBody>
      </p:sp>
      <p:sp>
        <p:nvSpPr>
          <p:cNvPr id="26" name="Shape 23"/>
          <p:cNvSpPr/>
          <p:nvPr/>
        </p:nvSpPr>
        <p:spPr>
          <a:xfrm>
            <a:off x="8156448" y="3977640"/>
            <a:ext cx="3392424" cy="1691640"/>
          </a:xfrm>
          <a:prstGeom prst="roundRect">
            <a:avLst>
              <a:gd name="adj" fmla="val 4865"/>
            </a:avLst>
          </a:prstGeom>
          <a:solidFill>
            <a:srgbClr val="F6F1E9"/>
          </a:solidFill>
          <a:ln w="12700">
            <a:solidFill>
              <a:srgbClr val="E2D9C7"/>
            </a:solidFill>
            <a:prstDash val="solid"/>
          </a:ln>
          <a:effectLst>
            <a:outerShdw blurRad="88900" dist="38100" dir="5400000" algn="bl" rotWithShape="0">
              <a:srgbClr val="1A2740">
                <a:alpha val="13000"/>
              </a:srgbClr>
            </a:outerShdw>
          </a:effectLst>
        </p:spPr>
      </p:sp>
      <p:sp>
        <p:nvSpPr>
          <p:cNvPr id="27" name="Shape 24"/>
          <p:cNvSpPr/>
          <p:nvPr/>
        </p:nvSpPr>
        <p:spPr>
          <a:xfrm>
            <a:off x="8430768" y="4251960"/>
            <a:ext cx="566928" cy="566928"/>
          </a:xfrm>
          <a:prstGeom prst="ellipse">
            <a:avLst/>
          </a:prstGeom>
          <a:solidFill>
            <a:srgbClr val="B8A06A"/>
          </a:solidFill>
          <a:ln/>
        </p:spPr>
      </p:sp>
      <p:sp>
        <p:nvSpPr>
          <p:cNvPr id="28" name="Text 25"/>
          <p:cNvSpPr/>
          <p:nvPr/>
        </p:nvSpPr>
        <p:spPr>
          <a:xfrm>
            <a:off x="8430768" y="4251960"/>
            <a:ext cx="566928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000" dirty="0"/>
          </a:p>
        </p:txBody>
      </p:sp>
      <p:sp>
        <p:nvSpPr>
          <p:cNvPr id="29" name="Text 26"/>
          <p:cNvSpPr/>
          <p:nvPr/>
        </p:nvSpPr>
        <p:spPr>
          <a:xfrm>
            <a:off x="8430768" y="4892040"/>
            <a:ext cx="2843784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10000"/>
              </a:lnSpc>
              <a:buNone/>
            </a:pPr>
            <a:r>
              <a:rPr lang="en-US" sz="1250" dirty="0">
                <a:solidFill>
                  <a:srgbClr val="33333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Re-assess each year and grow</a:t>
            </a:r>
            <a:endParaRPr lang="en-US" sz="125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</TotalTime>
  <Words>1615</Words>
  <Application>Microsoft Office PowerPoint</Application>
  <PresentationFormat>Custom</PresentationFormat>
  <Paragraphs>189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4" baseType="lpstr">
      <vt:lpstr>Arial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CEA Membership Programme</dc:title>
  <dc:subject>PptxGenJS Presentation</dc:subject>
  <dc:creator>Catalyst East Africa</dc:creator>
  <cp:lastModifiedBy>Admin AML</cp:lastModifiedBy>
  <cp:revision>4</cp:revision>
  <dcterms:created xsi:type="dcterms:W3CDTF">2026-06-24T21:27:11Z</dcterms:created>
  <dcterms:modified xsi:type="dcterms:W3CDTF">2026-06-27T15:01:33Z</dcterms:modified>
</cp:coreProperties>
</file>